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26" r:id="rId2"/>
    <p:sldId id="427" r:id="rId3"/>
    <p:sldId id="432" r:id="rId4"/>
    <p:sldId id="433" r:id="rId5"/>
    <p:sldId id="434" r:id="rId6"/>
    <p:sldId id="443" r:id="rId7"/>
    <p:sldId id="481" r:id="rId8"/>
    <p:sldId id="437" r:id="rId9"/>
    <p:sldId id="436" r:id="rId10"/>
    <p:sldId id="438" r:id="rId11"/>
    <p:sldId id="474" r:id="rId12"/>
    <p:sldId id="444" r:id="rId13"/>
    <p:sldId id="445" r:id="rId14"/>
    <p:sldId id="446" r:id="rId15"/>
    <p:sldId id="463" r:id="rId16"/>
    <p:sldId id="475" r:id="rId17"/>
    <p:sldId id="452" r:id="rId18"/>
    <p:sldId id="450" r:id="rId19"/>
    <p:sldId id="451" r:id="rId20"/>
    <p:sldId id="453" r:id="rId21"/>
    <p:sldId id="479" r:id="rId22"/>
    <p:sldId id="456" r:id="rId23"/>
    <p:sldId id="469" r:id="rId24"/>
    <p:sldId id="467" r:id="rId25"/>
    <p:sldId id="468" r:id="rId26"/>
    <p:sldId id="483" r:id="rId27"/>
    <p:sldId id="441" r:id="rId28"/>
    <p:sldId id="440" r:id="rId29"/>
    <p:sldId id="488" r:id="rId30"/>
    <p:sldId id="484" r:id="rId31"/>
    <p:sldId id="485" r:id="rId32"/>
    <p:sldId id="486" r:id="rId33"/>
    <p:sldId id="487" r:id="rId34"/>
    <p:sldId id="458" r:id="rId35"/>
    <p:sldId id="489" r:id="rId36"/>
    <p:sldId id="490" r:id="rId37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3" autoAdjust="0"/>
    <p:restoredTop sz="94660"/>
  </p:normalViewPr>
  <p:slideViewPr>
    <p:cSldViewPr>
      <p:cViewPr>
        <p:scale>
          <a:sx n="90" d="100"/>
          <a:sy n="90" d="100"/>
        </p:scale>
        <p:origin x="924" y="237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-989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9031" cy="492780"/>
          </a:xfrm>
          <a:prstGeom prst="rect">
            <a:avLst/>
          </a:prstGeom>
        </p:spPr>
        <p:txBody>
          <a:bodyPr vert="horz" lIns="87572" tIns="43786" rIns="87572" bIns="43786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227" y="0"/>
            <a:ext cx="2919031" cy="492780"/>
          </a:xfrm>
          <a:prstGeom prst="rect">
            <a:avLst/>
          </a:prstGeom>
        </p:spPr>
        <p:txBody>
          <a:bodyPr vert="horz" lIns="87572" tIns="43786" rIns="87572" bIns="43786" rtlCol="0"/>
          <a:lstStyle>
            <a:lvl1pPr algn="r">
              <a:defRPr sz="1100"/>
            </a:lvl1pPr>
          </a:lstStyle>
          <a:p>
            <a:fld id="{D51E6B17-6E1A-4000-8B4D-1EE783C91C25}" type="datetimeFigureOut">
              <a:rPr lang="fr-FR" smtClean="0"/>
              <a:t>05/07/2020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572" tIns="43786" rIns="87572" bIns="43786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276" y="4686001"/>
            <a:ext cx="5389213" cy="4439612"/>
          </a:xfrm>
          <a:prstGeom prst="rect">
            <a:avLst/>
          </a:prstGeom>
        </p:spPr>
        <p:txBody>
          <a:bodyPr vert="horz" lIns="87572" tIns="43786" rIns="87572" bIns="43786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372003"/>
            <a:ext cx="2919031" cy="492780"/>
          </a:xfrm>
          <a:prstGeom prst="rect">
            <a:avLst/>
          </a:prstGeom>
        </p:spPr>
        <p:txBody>
          <a:bodyPr vert="horz" lIns="87572" tIns="43786" rIns="87572" bIns="43786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227" y="9372003"/>
            <a:ext cx="2919031" cy="492780"/>
          </a:xfrm>
          <a:prstGeom prst="rect">
            <a:avLst/>
          </a:prstGeom>
        </p:spPr>
        <p:txBody>
          <a:bodyPr vert="horz" lIns="87572" tIns="43786" rIns="87572" bIns="43786" rtlCol="0" anchor="b"/>
          <a:lstStyle>
            <a:lvl1pPr algn="r">
              <a:defRPr sz="1100"/>
            </a:lvl1pPr>
          </a:lstStyle>
          <a:p>
            <a:fld id="{33869070-D471-4842-B43E-DE1520CFB0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764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69070-D471-4842-B43E-DE1520CFB0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254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41363"/>
            <a:ext cx="4929187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en-US"/>
              <a:t>Forage d’exploration profond = entre 100 et 200 millions euro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55688" y="854075"/>
            <a:ext cx="4627562" cy="3471863"/>
          </a:xfrm>
          <a:ln/>
        </p:spPr>
      </p:sp>
      <p:sp>
        <p:nvSpPr>
          <p:cNvPr id="7168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898627" y="4690284"/>
            <a:ext cx="4938511" cy="4169842"/>
          </a:xfrm>
        </p:spPr>
        <p:txBody>
          <a:bodyPr lIns="89800" tIns="44112" rIns="89800" bIns="44112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55688" y="854075"/>
            <a:ext cx="4627562" cy="3471863"/>
          </a:xfrm>
          <a:ln/>
        </p:spPr>
      </p:sp>
      <p:sp>
        <p:nvSpPr>
          <p:cNvPr id="7168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898627" y="4690284"/>
            <a:ext cx="4938511" cy="4169842"/>
          </a:xfrm>
        </p:spPr>
        <p:txBody>
          <a:bodyPr lIns="89800" tIns="44112" rIns="89800" bIns="44112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69070-D471-4842-B43E-DE1520CFB05C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807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7387-742E-4326-A280-C7C1C9FBCB33}" type="datetime1">
              <a:rPr lang="fr-FR" smtClean="0"/>
              <a:t>05/07/2020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702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5DFF-E4A0-4807-87CD-3F1123CC0EAF}" type="datetime1">
              <a:rPr lang="fr-FR" smtClean="0"/>
              <a:t>05/07/2020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70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3F04-DB72-4C7F-85F1-414594F5D5EF}" type="datetime1">
              <a:rPr lang="fr-FR" smtClean="0"/>
              <a:t>05/07/2020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875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2457-9546-4627-A348-97B59886742C}" type="datetime1">
              <a:rPr lang="fr-FR" smtClean="0"/>
              <a:t>05/07/2020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4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BC044-B8D4-4382-B08C-B0DAA26FDC98}" type="datetime1">
              <a:rPr lang="fr-FR" smtClean="0"/>
              <a:t>05/07/2020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04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F3C1-C826-4873-8CFC-71594B6781EB}" type="datetime1">
              <a:rPr lang="fr-FR" smtClean="0"/>
              <a:t>05/07/2020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0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B23A-DFC4-4B48-8943-1E5546569CB2}" type="datetime1">
              <a:rPr lang="fr-FR" smtClean="0"/>
              <a:t>05/07/2020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933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BAC22-DB59-4F5F-B72E-A6710A98977B}" type="datetime1">
              <a:rPr lang="fr-FR" smtClean="0"/>
              <a:t>05/07/2020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395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09C1-EBE4-4A9B-9899-750F9F6889B9}" type="datetime1">
              <a:rPr lang="fr-FR" smtClean="0"/>
              <a:t>05/07/2020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70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B7CE-FCE2-4DEC-BB96-CE8F2C06FC26}" type="datetime1">
              <a:rPr lang="fr-FR" smtClean="0"/>
              <a:t>05/07/2020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8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3059-0494-4E77-AF7C-14E15116D425}" type="datetime1">
              <a:rPr lang="fr-FR" smtClean="0"/>
              <a:t>05/07/2020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58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9D622-7999-4121-B640-B817E13256E7}" type="datetime1">
              <a:rPr lang="fr-FR" smtClean="0"/>
              <a:t>05/07/2020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4FEAC-2A93-4D40-BF98-F1B0E6950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33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wmf"/><Relationship Id="rId4" Type="http://schemas.openxmlformats.org/officeDocument/2006/relationships/image" Target="../media/image44.wmf"/><Relationship Id="rId9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wmf"/><Relationship Id="rId4" Type="http://schemas.openxmlformats.org/officeDocument/2006/relationships/image" Target="../media/image4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hyperlink" Target="http://www.newcaledoniadp.wordpress.com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 t="39194" r="4682" b="41131"/>
          <a:stretch/>
        </p:blipFill>
        <p:spPr bwMode="auto">
          <a:xfrm>
            <a:off x="-36512" y="3897943"/>
            <a:ext cx="9180512" cy="137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196752"/>
            <a:ext cx="9144409" cy="1470025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 sur les enjeux du domaine profond</a:t>
            </a:r>
            <a:b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Nouvelle-Calédonie</a:t>
            </a:r>
            <a:endParaRPr lang="fr-FR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9512" y="5517232"/>
            <a:ext cx="8640960" cy="1752600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J. COLLOT, L. LOUBERSAC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2738"/>
            <a:ext cx="2360412" cy="86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179512" y="5984676"/>
            <a:ext cx="8856984" cy="87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Journées de la Mer . Nouméa, 06 Juillet 2020</a:t>
            </a:r>
          </a:p>
        </p:txBody>
      </p:sp>
      <p:pic>
        <p:nvPicPr>
          <p:cNvPr id="3075" name="Picture 3" descr="I:\GEOLOGIE\Geologie_Marine\PROJETS\2019-KANADEEP-ATALANTE\CAMPAGNE\TracesDePneu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0" b="34835"/>
          <a:stretch/>
        </p:blipFill>
        <p:spPr bwMode="auto">
          <a:xfrm>
            <a:off x="-70772" y="2684513"/>
            <a:ext cx="9214772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upload.wikimedia.org/wikipedia/commons/7/7f/Logo_IRD_2016_BLOC_FR_COU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upload.wikimedia.org/wikipedia/commons/7/7f/Logo_IRD_2016_BLOC_FR_COUL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upload.wikimedia.org/wikipedia/commons/7/7f/Logo_IRD_2016_BLOC_FR_COUL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1" descr="https://upload.wikimedia.org/wikipedia/commons/9/9b/Geoscience_Australia_Logo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0012"/>
            <a:ext cx="3056053" cy="61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71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6512" y="274638"/>
            <a:ext cx="8723312" cy="114300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Polynésie française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10</a:t>
            </a:fld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31" y="1412776"/>
            <a:ext cx="6804248" cy="517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 rot="19242552">
            <a:off x="678984" y="3596969"/>
            <a:ext cx="7361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Faible </a:t>
            </a:r>
            <a:r>
              <a:rPr lang="fr-FR" sz="4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géodiversité</a:t>
            </a:r>
            <a:endParaRPr lang="fr-FR" sz="4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37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6512" y="274638"/>
            <a:ext cx="9144000" cy="114300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Enjeux scientifiques en géosciences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844824"/>
            <a:ext cx="8856984" cy="4525963"/>
          </a:xfrm>
        </p:spPr>
        <p:txBody>
          <a:bodyPr/>
          <a:lstStyle/>
          <a:p>
            <a:r>
              <a:rPr lang="fr-FR" dirty="0"/>
              <a:t>Comprendre l’</a:t>
            </a:r>
            <a:r>
              <a:rPr lang="fr-FR" dirty="0" err="1"/>
              <a:t>obduction</a:t>
            </a:r>
            <a:r>
              <a:rPr lang="fr-FR" dirty="0"/>
              <a:t> et les processus associés</a:t>
            </a:r>
          </a:p>
          <a:p>
            <a:r>
              <a:rPr lang="fr-FR" dirty="0"/>
              <a:t>Comprendre l’initiation d’une subduction</a:t>
            </a:r>
          </a:p>
          <a:p>
            <a:r>
              <a:rPr lang="fr-FR" dirty="0"/>
              <a:t>Etudier la réponse des récifs coralliens aux changements climatiques</a:t>
            </a:r>
          </a:p>
          <a:p>
            <a:r>
              <a:rPr lang="fr-FR" dirty="0"/>
              <a:t>Comprendre les relations biodiversité / </a:t>
            </a:r>
            <a:r>
              <a:rPr lang="fr-FR" dirty="0" err="1"/>
              <a:t>géodiversité</a:t>
            </a:r>
            <a:endParaRPr lang="fr-FR" dirty="0"/>
          </a:p>
          <a:p>
            <a:r>
              <a:rPr lang="fr-FR" dirty="0"/>
              <a:t>Etudier l’origine des continents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686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59" y="827862"/>
            <a:ext cx="4185920" cy="313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551557" y="692696"/>
            <a:ext cx="35840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NewsGoth BT" pitchFamily="34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NewsGoth BT" pitchFamily="34" charset="0"/>
              </a:defRPr>
            </a:lvl2pPr>
            <a:lvl3pPr>
              <a:defRPr sz="2400" b="1">
                <a:solidFill>
                  <a:schemeClr val="tx1"/>
                </a:solidFill>
                <a:latin typeface="NewsGoth BT" pitchFamily="34" charset="0"/>
              </a:defRPr>
            </a:lvl3pPr>
            <a:lvl4pPr>
              <a:defRPr sz="2400" b="1">
                <a:solidFill>
                  <a:schemeClr val="tx1"/>
                </a:solidFill>
                <a:latin typeface="NewsGoth BT" pitchFamily="34" charset="0"/>
              </a:defRPr>
            </a:lvl4pPr>
            <a:lvl5pPr>
              <a:defRPr sz="2400" b="1">
                <a:solidFill>
                  <a:schemeClr val="tx1"/>
                </a:solidFill>
                <a:latin typeface="NewsGoth BT" pitchFamily="34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9pPr>
          </a:lstStyle>
          <a:p>
            <a:r>
              <a:rPr lang="fr-FR" altLang="fr-FR" sz="1600" dirty="0">
                <a:ea typeface="MS PGothic" pitchFamily="34" charset="-128"/>
              </a:rPr>
              <a:t>N/O </a:t>
            </a:r>
            <a:r>
              <a:rPr lang="fr-FR" altLang="fr-FR" sz="1600" i="1" dirty="0">
                <a:ea typeface="MS PGothic" pitchFamily="34" charset="-128"/>
              </a:rPr>
              <a:t>L’Atalante</a:t>
            </a:r>
          </a:p>
          <a:p>
            <a:r>
              <a:rPr lang="fr-FR" altLang="fr-FR" sz="1600" dirty="0">
                <a:ea typeface="MS PGothic" pitchFamily="34" charset="-128"/>
              </a:rPr>
              <a:t>L 85 m, 30 scientifiques, 70 pers</a:t>
            </a:r>
          </a:p>
          <a:p>
            <a:endParaRPr lang="fr-FR" altLang="fr-FR" sz="1600" dirty="0">
              <a:ea typeface="MS PGothic" pitchFamily="34" charset="-128"/>
            </a:endParaRPr>
          </a:p>
        </p:txBody>
      </p:sp>
      <p:pic>
        <p:nvPicPr>
          <p:cNvPr id="19457" name="Picture 1" descr="D:\JULIEN\1-en-cours\2017-03-28-ConfIRD-Zealandia\TANGARO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59" y="4147985"/>
            <a:ext cx="4304897" cy="187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D:\JULIEN\1-en-cours\2017-03-28-ConfIRD-Zealandia\ALI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458" y="3771557"/>
            <a:ext cx="4002215" cy="2249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153769" y="6126395"/>
            <a:ext cx="37079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NewsGoth BT" pitchFamily="34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NewsGoth BT" pitchFamily="34" charset="0"/>
              </a:defRPr>
            </a:lvl2pPr>
            <a:lvl3pPr>
              <a:defRPr sz="2400" b="1">
                <a:solidFill>
                  <a:schemeClr val="tx1"/>
                </a:solidFill>
                <a:latin typeface="NewsGoth BT" pitchFamily="34" charset="0"/>
              </a:defRPr>
            </a:lvl3pPr>
            <a:lvl4pPr>
              <a:defRPr sz="2400" b="1">
                <a:solidFill>
                  <a:schemeClr val="tx1"/>
                </a:solidFill>
                <a:latin typeface="NewsGoth BT" pitchFamily="34" charset="0"/>
              </a:defRPr>
            </a:lvl4pPr>
            <a:lvl5pPr>
              <a:defRPr sz="2400" b="1">
                <a:solidFill>
                  <a:schemeClr val="tx1"/>
                </a:solidFill>
                <a:latin typeface="NewsGoth BT" pitchFamily="34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9pPr>
          </a:lstStyle>
          <a:p>
            <a:r>
              <a:rPr lang="fr-FR" altLang="fr-FR" sz="1600" dirty="0">
                <a:ea typeface="MS PGothic" pitchFamily="34" charset="-128"/>
              </a:rPr>
              <a:t>N/O </a:t>
            </a:r>
            <a:r>
              <a:rPr lang="fr-FR" altLang="fr-FR" sz="1600" i="1" dirty="0">
                <a:ea typeface="MS PGothic" pitchFamily="34" charset="-128"/>
              </a:rPr>
              <a:t>L’</a:t>
            </a:r>
            <a:r>
              <a:rPr lang="fr-FR" altLang="fr-FR" sz="1600" i="1" dirty="0" err="1">
                <a:ea typeface="MS PGothic" pitchFamily="34" charset="-128"/>
              </a:rPr>
              <a:t>Alis</a:t>
            </a:r>
            <a:endParaRPr lang="fr-FR" altLang="fr-FR" sz="1600" i="1" dirty="0">
              <a:ea typeface="MS PGothic" pitchFamily="34" charset="-128"/>
            </a:endParaRPr>
          </a:p>
          <a:p>
            <a:r>
              <a:rPr lang="fr-FR" altLang="fr-FR" sz="1600" dirty="0">
                <a:ea typeface="MS PGothic" pitchFamily="34" charset="-128"/>
              </a:rPr>
              <a:t>L 28 m, 6 scientifiques, 20 pers</a:t>
            </a:r>
          </a:p>
          <a:p>
            <a:endParaRPr lang="fr-FR" altLang="fr-FR" sz="1600" dirty="0">
              <a:ea typeface="MS PGothic" pitchFamily="34" charset="-128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5496" y="6126395"/>
            <a:ext cx="37079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NewsGoth BT" pitchFamily="34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NewsGoth BT" pitchFamily="34" charset="0"/>
              </a:defRPr>
            </a:lvl2pPr>
            <a:lvl3pPr>
              <a:defRPr sz="2400" b="1">
                <a:solidFill>
                  <a:schemeClr val="tx1"/>
                </a:solidFill>
                <a:latin typeface="NewsGoth BT" pitchFamily="34" charset="0"/>
              </a:defRPr>
            </a:lvl3pPr>
            <a:lvl4pPr>
              <a:defRPr sz="2400" b="1">
                <a:solidFill>
                  <a:schemeClr val="tx1"/>
                </a:solidFill>
                <a:latin typeface="NewsGoth BT" pitchFamily="34" charset="0"/>
              </a:defRPr>
            </a:lvl4pPr>
            <a:lvl5pPr>
              <a:defRPr sz="2400" b="1">
                <a:solidFill>
                  <a:schemeClr val="tx1"/>
                </a:solidFill>
                <a:latin typeface="NewsGoth BT" pitchFamily="34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9pPr>
          </a:lstStyle>
          <a:p>
            <a:r>
              <a:rPr lang="fr-FR" altLang="fr-FR" sz="1600" dirty="0">
                <a:ea typeface="MS PGothic" pitchFamily="34" charset="-128"/>
              </a:rPr>
              <a:t>N/O </a:t>
            </a:r>
            <a:r>
              <a:rPr lang="fr-FR" altLang="fr-FR" sz="1600" i="1" dirty="0" err="1">
                <a:ea typeface="MS PGothic" pitchFamily="34" charset="-128"/>
              </a:rPr>
              <a:t>Tangaroa</a:t>
            </a:r>
            <a:r>
              <a:rPr lang="fr-FR" altLang="fr-FR" sz="1600" i="1" dirty="0">
                <a:ea typeface="MS PGothic" pitchFamily="34" charset="-128"/>
              </a:rPr>
              <a:t> (NZ)</a:t>
            </a:r>
          </a:p>
          <a:p>
            <a:r>
              <a:rPr lang="fr-FR" altLang="fr-FR" sz="1600" dirty="0">
                <a:ea typeface="MS PGothic" pitchFamily="34" charset="-128"/>
              </a:rPr>
              <a:t>L 70 m, 25 scientifiques, 50 pers</a:t>
            </a:r>
          </a:p>
          <a:p>
            <a:endParaRPr lang="fr-FR" altLang="fr-FR" sz="1600" dirty="0">
              <a:ea typeface="MS PGothic" pitchFamily="34" charset="-128"/>
            </a:endParaRPr>
          </a:p>
        </p:txBody>
      </p:sp>
      <p:pic>
        <p:nvPicPr>
          <p:cNvPr id="20482" name="Picture 2" descr="O:\Kingdom\Nouvelle_Caledonie\VESPA\donnees_science\PHOTOS\Fanny\IMG_399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8008" y="1340767"/>
            <a:ext cx="4012463" cy="2113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11560" y="260648"/>
            <a:ext cx="35840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NewsGoth BT" pitchFamily="34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NewsGoth BT" pitchFamily="34" charset="0"/>
              </a:defRPr>
            </a:lvl2pPr>
            <a:lvl3pPr>
              <a:defRPr sz="2400" b="1">
                <a:solidFill>
                  <a:schemeClr val="tx1"/>
                </a:solidFill>
                <a:latin typeface="NewsGoth BT" pitchFamily="34" charset="0"/>
              </a:defRPr>
            </a:lvl3pPr>
            <a:lvl4pPr>
              <a:defRPr sz="2400" b="1">
                <a:solidFill>
                  <a:schemeClr val="tx1"/>
                </a:solidFill>
                <a:latin typeface="NewsGoth BT" pitchFamily="34" charset="0"/>
              </a:defRPr>
            </a:lvl4pPr>
            <a:lvl5pPr>
              <a:defRPr sz="2400" b="1">
                <a:solidFill>
                  <a:schemeClr val="tx1"/>
                </a:solidFill>
                <a:latin typeface="NewsGoth BT" pitchFamily="34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NewsGoth BT" pitchFamily="34" charset="0"/>
              </a:defRPr>
            </a:lvl9pPr>
          </a:lstStyle>
          <a:p>
            <a:r>
              <a:rPr lang="fr-FR" altLang="fr-FR" sz="1600" dirty="0">
                <a:ea typeface="MS PGothic" pitchFamily="34" charset="-128"/>
              </a:rPr>
              <a:t>N/F </a:t>
            </a:r>
            <a:r>
              <a:rPr lang="fr-FR" altLang="fr-FR" sz="1600" i="1" dirty="0" err="1">
                <a:ea typeface="MS PGothic" pitchFamily="34" charset="-128"/>
              </a:rPr>
              <a:t>Joides</a:t>
            </a:r>
            <a:r>
              <a:rPr lang="fr-FR" altLang="fr-FR" sz="1600" i="1" dirty="0">
                <a:ea typeface="MS PGothic" pitchFamily="34" charset="-128"/>
              </a:rPr>
              <a:t> </a:t>
            </a:r>
            <a:r>
              <a:rPr lang="fr-FR" altLang="fr-FR" sz="1600" i="1" dirty="0" err="1">
                <a:ea typeface="MS PGothic" pitchFamily="34" charset="-128"/>
              </a:rPr>
              <a:t>Resolution</a:t>
            </a:r>
            <a:endParaRPr lang="fr-FR" altLang="fr-FR" sz="1600" i="1" dirty="0">
              <a:ea typeface="MS PGothic" pitchFamily="34" charset="-128"/>
            </a:endParaRPr>
          </a:p>
          <a:p>
            <a:r>
              <a:rPr lang="fr-FR" altLang="fr-FR" sz="1600" dirty="0">
                <a:ea typeface="MS PGothic" pitchFamily="34" charset="-128"/>
              </a:rPr>
              <a:t>L 145 m, 40 scientifiques, 150 pers </a:t>
            </a:r>
          </a:p>
          <a:p>
            <a:endParaRPr lang="fr-FR" altLang="fr-FR" sz="1600" dirty="0">
              <a:ea typeface="MS PGothic" pitchFamily="34" charset="-128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067944" y="282134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63296" y="589836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514812" y="6372616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388424" y="6381328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:p14="http://schemas.microsoft.com/office/powerpoint/2010/main" val="3940585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74EC9-945D-44F9-B520-4A03D3F9F2D8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pic>
        <p:nvPicPr>
          <p:cNvPr id="21506" name="Picture 2" descr="O:\Kingdom\Nouvelle_Caledonie\VESPA\donnees_science\PHOTOS\Photos_Martin\DSC_074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5"/>
          <a:stretch/>
        </p:blipFill>
        <p:spPr bwMode="auto">
          <a:xfrm>
            <a:off x="539552" y="2564904"/>
            <a:ext cx="410445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O:\Kingdom\Nouvelle_Caledonie\TECTA\DISK1\Science\TECTA\PHOTOS\TECTA_Group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88640"/>
            <a:ext cx="8315210" cy="2331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I:\GEOLOGIE\Geologie_Marine\PROJETS\2017-IODP-371\EXPEDITION\SELECTION PHOTO\371_15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3658" y="2564904"/>
            <a:ext cx="412110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O:\Kingdom\Nouvelle_Caledonie\IPOD\Photos\IPOD - Raymond         août 2012\P100054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1" b="10558"/>
          <a:stretch/>
        </p:blipFill>
        <p:spPr bwMode="auto">
          <a:xfrm>
            <a:off x="539551" y="4869159"/>
            <a:ext cx="3025655" cy="169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608467" y="188640"/>
            <a:ext cx="2513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TECTA, L’Atalante, 2015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169164" y="4403611"/>
            <a:ext cx="2524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VESPA, L’Atalante, 2015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658317" y="2582357"/>
            <a:ext cx="3530518" cy="33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IODP 371, </a:t>
            </a:r>
            <a:r>
              <a:rPr lang="fr-FR" sz="1600" b="1" dirty="0" err="1">
                <a:solidFill>
                  <a:schemeClr val="bg1"/>
                </a:solidFill>
              </a:rPr>
              <a:t>Joides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 err="1">
                <a:solidFill>
                  <a:schemeClr val="bg1"/>
                </a:solidFill>
              </a:rPr>
              <a:t>Resolution</a:t>
            </a:r>
            <a:r>
              <a:rPr lang="fr-FR" sz="1600" b="1" dirty="0">
                <a:solidFill>
                  <a:schemeClr val="bg1"/>
                </a:solidFill>
              </a:rPr>
              <a:t>, 2017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95080" y="6237312"/>
            <a:ext cx="1916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IPOD, L’</a:t>
            </a:r>
            <a:r>
              <a:rPr lang="fr-FR" sz="1600" b="1" dirty="0" err="1">
                <a:solidFill>
                  <a:schemeClr val="bg1"/>
                </a:solidFill>
              </a:rPr>
              <a:t>Alis</a:t>
            </a:r>
            <a:r>
              <a:rPr lang="fr-FR" sz="1600" b="1" dirty="0">
                <a:solidFill>
                  <a:schemeClr val="bg1"/>
                </a:solidFill>
              </a:rPr>
              <a:t>, 2012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5271"/>
          <a:stretch/>
        </p:blipFill>
        <p:spPr bwMode="auto">
          <a:xfrm>
            <a:off x="3654524" y="4869159"/>
            <a:ext cx="2933700" cy="1747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702083" y="4908194"/>
            <a:ext cx="1895071" cy="261610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100"/>
            </a:lvl1pPr>
          </a:lstStyle>
          <a:p>
            <a:r>
              <a:rPr lang="fr-FR" b="1" dirty="0"/>
              <a:t>TAN1409, </a:t>
            </a:r>
            <a:r>
              <a:rPr lang="fr-FR" b="1" dirty="0" err="1"/>
              <a:t>Tangaroa</a:t>
            </a:r>
            <a:r>
              <a:rPr lang="fr-FR" b="1" dirty="0"/>
              <a:t>, 2014</a:t>
            </a:r>
          </a:p>
        </p:txBody>
      </p:sp>
      <p:pic>
        <p:nvPicPr>
          <p:cNvPr id="15" name="Picture 15" descr="team-geo-colour_small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4890646"/>
            <a:ext cx="2304256" cy="1726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ZoneTexte 15"/>
          <p:cNvSpPr txBox="1"/>
          <p:nvPr/>
        </p:nvSpPr>
        <p:spPr>
          <a:xfrm>
            <a:off x="6709771" y="6316379"/>
            <a:ext cx="2119491" cy="261610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100" b="1" dirty="0"/>
              <a:t>ECOSAT2, </a:t>
            </a:r>
            <a:r>
              <a:rPr lang="fr-FR" sz="1100" b="1" dirty="0" err="1"/>
              <a:t>Investigator</a:t>
            </a:r>
            <a:r>
              <a:rPr lang="fr-FR" sz="1100" b="1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4124621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bathysmf-n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633730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bathysmf-nc-zoo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08523"/>
            <a:ext cx="5573712" cy="394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itre 4"/>
          <p:cNvSpPr txBox="1">
            <a:spLocks/>
          </p:cNvSpPr>
          <p:nvPr/>
        </p:nvSpPr>
        <p:spPr>
          <a:xfrm>
            <a:off x="-900608" y="332656"/>
            <a:ext cx="10908704" cy="9144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solidFill>
                  <a:schemeClr val="bg1"/>
                </a:solidFill>
              </a:rPr>
              <a:t>Cartographie par sondeur multifaiseau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3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Enjeux appliqués en géosciences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3648" y="2276872"/>
            <a:ext cx="6000303" cy="64807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>
                <a:solidFill>
                  <a:schemeClr val="bg1"/>
                </a:solidFill>
              </a:rPr>
              <a:t>Potentialités énergétiques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15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403648" y="3645024"/>
            <a:ext cx="6000303" cy="64807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dirty="0">
                <a:solidFill>
                  <a:schemeClr val="bg1"/>
                </a:solidFill>
              </a:rPr>
              <a:t>Potentialités minérales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403648" y="5013176"/>
            <a:ext cx="6000303" cy="64807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dirty="0">
                <a:solidFill>
                  <a:schemeClr val="bg1"/>
                </a:solidFill>
              </a:rPr>
              <a:t>Potentialités stockage CO2</a:t>
            </a:r>
          </a:p>
        </p:txBody>
      </p:sp>
    </p:spTree>
    <p:extLst>
      <p:ext uri="{BB962C8B-B14F-4D97-AF65-F5344CB8AC3E}">
        <p14:creationId xmlns:p14="http://schemas.microsoft.com/office/powerpoint/2010/main" val="2608229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16</a:t>
            </a:fld>
            <a:endParaRPr lang="fr-FR"/>
          </a:p>
        </p:txBody>
      </p:sp>
      <p:pic>
        <p:nvPicPr>
          <p:cNvPr id="3" name="Picture 3" descr="Oi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04250" cy="59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0" y="-26988"/>
            <a:ext cx="9180513" cy="64770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8720" rIns="274320" anchor="ctr"/>
          <a:lstStyle>
            <a:lvl1pPr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685800" indent="-336550">
              <a:spcBef>
                <a:spcPts val="600"/>
              </a:spcBef>
              <a:buClr>
                <a:srgbClr val="51640B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035050" indent="-349250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indent="-336550">
              <a:spcBef>
                <a:spcPts val="600"/>
              </a:spcBef>
              <a:buClr>
                <a:srgbClr val="51640B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1720850" indent="-349250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1780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6352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0924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5496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Potentialité Hydrocarbures : contexte régional</a:t>
            </a:r>
          </a:p>
        </p:txBody>
      </p:sp>
    </p:spTree>
    <p:extLst>
      <p:ext uri="{BB962C8B-B14F-4D97-AF65-F5344CB8AC3E}">
        <p14:creationId xmlns:p14="http://schemas.microsoft.com/office/powerpoint/2010/main" val="4184277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 bwMode="auto">
          <a:xfrm>
            <a:off x="0" y="-26988"/>
            <a:ext cx="9180513" cy="64770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8720" rIns="274320" anchor="ctr"/>
          <a:lstStyle>
            <a:lvl1pPr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685800" indent="-336550">
              <a:spcBef>
                <a:spcPts val="600"/>
              </a:spcBef>
              <a:buClr>
                <a:srgbClr val="51640B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035050" indent="-349250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indent="-336550">
              <a:spcBef>
                <a:spcPts val="600"/>
              </a:spcBef>
              <a:buClr>
                <a:srgbClr val="51640B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1720850" indent="-349250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1780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6352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0924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5496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du potentiel hydrocarbures AUSTRALIE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/>
          <a:stretch/>
        </p:blipFill>
        <p:spPr bwMode="auto">
          <a:xfrm>
            <a:off x="39734" y="908720"/>
            <a:ext cx="5025618" cy="573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4922627" y="908720"/>
            <a:ext cx="4257886" cy="175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342900" indent="-342900" fontAlgn="base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q"/>
              <a:defRPr sz="1600" b="1">
                <a:ea typeface="ＭＳ Ｐゴシック" pitchFamily="-112" charset="-128"/>
                <a:cs typeface="Arial" panose="020B0604020202020204" pitchFamily="34" charset="0"/>
              </a:defRPr>
            </a:lvl1pPr>
            <a:lvl2pPr marL="685800" indent="-336550" fontAlgn="base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panose="05020102010507070707" pitchFamily="18" charset="2"/>
              <a:buChar char=""/>
              <a:defRPr>
                <a:solidFill>
                  <a:srgbClr val="595959"/>
                </a:solidFill>
                <a:ea typeface="ＭＳ Ｐゴシック" pitchFamily="-112" charset="-128"/>
              </a:defRPr>
            </a:lvl2pPr>
            <a:lvl3pPr marL="1035050" indent="-34925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"/>
              <a:defRPr>
                <a:solidFill>
                  <a:srgbClr val="595959"/>
                </a:solidFill>
                <a:ea typeface="ＭＳ Ｐゴシック" pitchFamily="-112" charset="-128"/>
              </a:defRPr>
            </a:lvl3pPr>
            <a:lvl4pPr indent="-336550" fontAlgn="base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panose="05020102010507070707" pitchFamily="18" charset="2"/>
              <a:buChar char=""/>
              <a:defRPr>
                <a:solidFill>
                  <a:srgbClr val="595959"/>
                </a:solidFill>
                <a:ea typeface="ＭＳ Ｐゴシック" pitchFamily="-112" charset="-128"/>
              </a:defRPr>
            </a:lvl4pPr>
            <a:lvl5pPr marL="1720850" indent="-34925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"/>
              <a:defRPr>
                <a:solidFill>
                  <a:srgbClr val="595959"/>
                </a:solidFill>
                <a:ea typeface="ＭＳ Ｐゴシック" pitchFamily="-112" charset="-128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fr-FR" b="0" dirty="0"/>
              <a:t>Investissement AUS zone: ~1,4 Milliards FCFP</a:t>
            </a:r>
          </a:p>
          <a:p>
            <a:r>
              <a:rPr lang="fr-FR" b="0" dirty="0"/>
              <a:t>Programme IODP – </a:t>
            </a:r>
            <a:r>
              <a:rPr lang="fr-FR" b="0" dirty="0" err="1"/>
              <a:t>Proposal</a:t>
            </a:r>
            <a:r>
              <a:rPr lang="fr-FR" b="0" dirty="0"/>
              <a:t> CPP</a:t>
            </a:r>
          </a:p>
          <a:p>
            <a:r>
              <a:rPr lang="fr-FR" b="0" dirty="0"/>
              <a:t>Forage d’exploration LHR: ~17 Milliards FCFP</a:t>
            </a:r>
          </a:p>
          <a:p>
            <a:r>
              <a:rPr lang="fr-FR" b="0" dirty="0"/>
              <a:t>Attente financement Gouv. Australie</a:t>
            </a:r>
          </a:p>
          <a:p>
            <a:r>
              <a:rPr lang="fr-FR" b="0" dirty="0"/>
              <a:t>2020-2023 ?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91"/>
          <a:stretch/>
        </p:blipFill>
        <p:spPr bwMode="auto">
          <a:xfrm>
            <a:off x="3203848" y="5517232"/>
            <a:ext cx="1682266" cy="56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71" y="3491707"/>
            <a:ext cx="3594205" cy="312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723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9" name="Picture 13" descr="NAV-NZ-EVAL-ZE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213" y="1772816"/>
            <a:ext cx="4891785" cy="34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90" name="Picture 14" descr="NAV-NC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57" y="1933789"/>
            <a:ext cx="4427537" cy="313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93" name="Text Box 17"/>
          <p:cNvSpPr txBox="1">
            <a:spLocks noChangeArrowheads="1"/>
          </p:cNvSpPr>
          <p:nvPr/>
        </p:nvSpPr>
        <p:spPr bwMode="auto">
          <a:xfrm>
            <a:off x="1290637" y="1627967"/>
            <a:ext cx="22297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dirty="0"/>
              <a:t>Couverture sismique SMT en NC</a:t>
            </a:r>
          </a:p>
        </p:txBody>
      </p:sp>
      <p:sp>
        <p:nvSpPr>
          <p:cNvPr id="126994" name="Text Box 18"/>
          <p:cNvSpPr txBox="1">
            <a:spLocks noChangeArrowheads="1"/>
          </p:cNvSpPr>
          <p:nvPr/>
        </p:nvSpPr>
        <p:spPr bwMode="auto">
          <a:xfrm>
            <a:off x="5443537" y="1634317"/>
            <a:ext cx="21848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dirty="0"/>
              <a:t>Couverture sismique SMT en NZ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-36512" y="176858"/>
            <a:ext cx="9144000" cy="64807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88720" tIns="45720" rIns="27432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Etat des connaissances très faible</a:t>
            </a:r>
            <a:endParaRPr lang="fr-FR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50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124744"/>
            <a:ext cx="7416824" cy="4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www.hgs.org/sites/default/files/images/logos/ION_GeoVenturesTM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06" y="1268760"/>
            <a:ext cx="1800200" cy="81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979712" y="6005820"/>
            <a:ext cx="54553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dirty="0"/>
              <a:t>Coût estimé : 20 millions USD </a:t>
            </a:r>
            <a:r>
              <a:rPr lang="fr-FR" altLang="en-US" sz="1600" i="1" dirty="0"/>
              <a:t>(~2.2 milliards F CFP) </a:t>
            </a:r>
            <a:endParaRPr lang="fr-FR" altLang="en-US" i="1" dirty="0"/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0" y="-27384"/>
            <a:ext cx="9144000" cy="64807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88720" tIns="45720" rIns="27432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2014: Exemple proposition levé d’exploration</a:t>
            </a:r>
            <a:endParaRPr lang="fr-FR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47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-36512" y="274638"/>
            <a:ext cx="8229600" cy="114300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>
          <a:xfrm>
            <a:off x="349696" y="1855365"/>
            <a:ext cx="8398768" cy="4525963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Contexte et enjeux de développement 25 min</a:t>
            </a:r>
          </a:p>
          <a:p>
            <a:pPr marL="0" indent="0">
              <a:buNone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Intervenants extérieurs 20 minutes  (clips vidéo)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Françis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VALLAT (fondateur CM français)</a:t>
            </a:r>
          </a:p>
          <a:p>
            <a:pPr lvl="1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Jean Marc DANIEL (Ifremer)</a:t>
            </a:r>
          </a:p>
          <a:p>
            <a:pPr lvl="1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Françoise GAILL (Plateforme Internationale Océan-climat)</a:t>
            </a:r>
          </a:p>
          <a:p>
            <a:pPr marL="457200" lvl="1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Echanges avec la salle</a:t>
            </a:r>
          </a:p>
        </p:txBody>
      </p:sp>
    </p:spTree>
    <p:extLst>
      <p:ext uri="{BB962C8B-B14F-4D97-AF65-F5344CB8AC3E}">
        <p14:creationId xmlns:p14="http://schemas.microsoft.com/office/powerpoint/2010/main" val="1804528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6215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0" hangingPunct="0"/>
            <a:endParaRPr lang="fr-FR" altLang="fr-FR" dirty="0"/>
          </a:p>
        </p:txBody>
      </p:sp>
      <p:pic>
        <p:nvPicPr>
          <p:cNvPr id="74755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9365"/>
            <a:ext cx="3298825" cy="24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Picture 4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563489"/>
            <a:ext cx="3522663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7" name="Picture 5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854894"/>
            <a:ext cx="2608262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4771" name="Group 19"/>
          <p:cNvGrpSpPr>
            <a:grpSpLocks/>
          </p:cNvGrpSpPr>
          <p:nvPr/>
        </p:nvGrpSpPr>
        <p:grpSpPr bwMode="auto">
          <a:xfrm>
            <a:off x="0" y="3713163"/>
            <a:ext cx="4067175" cy="2884488"/>
            <a:chOff x="0" y="2339"/>
            <a:chExt cx="2562" cy="1817"/>
          </a:xfrm>
        </p:grpSpPr>
        <p:grpSp>
          <p:nvGrpSpPr>
            <p:cNvPr id="74768" name="Groupe 6"/>
            <p:cNvGrpSpPr>
              <a:grpSpLocks/>
            </p:cNvGrpSpPr>
            <p:nvPr/>
          </p:nvGrpSpPr>
          <p:grpSpPr bwMode="auto">
            <a:xfrm>
              <a:off x="0" y="2339"/>
              <a:ext cx="2154" cy="1817"/>
              <a:chOff x="0" y="913532"/>
              <a:chExt cx="9144000" cy="5637235"/>
            </a:xfrm>
          </p:grpSpPr>
          <p:pic>
            <p:nvPicPr>
              <p:cNvPr id="74769" name="Picture 2" descr="&#10;img0074.large                                                  0003A596Dunes                          ABA78158: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13532"/>
                <a:ext cx="9144000" cy="5637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770" name="Rectangle 4"/>
              <p:cNvSpPr>
                <a:spLocks noChangeArrowheads="1"/>
              </p:cNvSpPr>
              <p:nvPr/>
            </p:nvSpPr>
            <p:spPr bwMode="auto">
              <a:xfrm>
                <a:off x="8065738" y="5771203"/>
                <a:ext cx="492435" cy="595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endParaRPr lang="fr-FR" altLang="fr-FR" sz="1400" b="1" i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4760" name="Rectangle 8"/>
            <p:cNvSpPr>
              <a:spLocks noChangeArrowheads="1"/>
            </p:cNvSpPr>
            <p:nvPr/>
          </p:nvSpPr>
          <p:spPr bwMode="auto">
            <a:xfrm>
              <a:off x="807" y="3791"/>
              <a:ext cx="175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altLang="fr-F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</a:rPr>
                <a:t>&gt; </a:t>
              </a:r>
              <a:r>
                <a:rPr lang="fr-FR" altLang="fr-F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69676D"/>
                    </a:outerShdw>
                  </a:effectLst>
                  <a:latin typeface="Arial" pitchFamily="34" charset="0"/>
                </a:rPr>
                <a:t>4000 m  </a:t>
              </a:r>
            </a:p>
          </p:txBody>
        </p:sp>
      </p:grpSp>
      <p:grpSp>
        <p:nvGrpSpPr>
          <p:cNvPr id="74761" name="Group 9"/>
          <p:cNvGrpSpPr>
            <a:grpSpLocks/>
          </p:cNvGrpSpPr>
          <p:nvPr/>
        </p:nvGrpSpPr>
        <p:grpSpPr bwMode="auto">
          <a:xfrm>
            <a:off x="3317875" y="3933056"/>
            <a:ext cx="3630615" cy="2655888"/>
            <a:chOff x="2090" y="2250"/>
            <a:chExt cx="2287" cy="1673"/>
          </a:xfrm>
        </p:grpSpPr>
        <p:pic>
          <p:nvPicPr>
            <p:cNvPr id="74762" name="Picture 10"/>
            <p:cNvPicPr>
              <a:picLocks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0" y="2250"/>
              <a:ext cx="2013" cy="1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763" name="Rectangle 11"/>
            <p:cNvSpPr>
              <a:spLocks noChangeArrowheads="1"/>
            </p:cNvSpPr>
            <p:nvPr/>
          </p:nvSpPr>
          <p:spPr bwMode="auto">
            <a:xfrm>
              <a:off x="2487" y="3631"/>
              <a:ext cx="189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altLang="fr-F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1000 m – 3000 m</a:t>
              </a:r>
            </a:p>
          </p:txBody>
        </p:sp>
      </p:grpSp>
      <p:grpSp>
        <p:nvGrpSpPr>
          <p:cNvPr id="74764" name="Group 12"/>
          <p:cNvGrpSpPr>
            <a:grpSpLocks/>
          </p:cNvGrpSpPr>
          <p:nvPr/>
        </p:nvGrpSpPr>
        <p:grpSpPr bwMode="auto">
          <a:xfrm>
            <a:off x="6395712" y="3879552"/>
            <a:ext cx="3432173" cy="2717800"/>
            <a:chOff x="3779" y="2205"/>
            <a:chExt cx="2162" cy="1712"/>
          </a:xfrm>
        </p:grpSpPr>
        <p:pic>
          <p:nvPicPr>
            <p:cNvPr id="74765" name="Picture 13"/>
            <p:cNvPicPr>
              <a:picLocks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" y="2205"/>
              <a:ext cx="1981" cy="1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766" name="Rectangle 14"/>
            <p:cNvSpPr>
              <a:spLocks noChangeArrowheads="1"/>
            </p:cNvSpPr>
            <p:nvPr/>
          </p:nvSpPr>
          <p:spPr bwMode="auto">
            <a:xfrm>
              <a:off x="4051" y="3645"/>
              <a:ext cx="189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altLang="fr-F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1000 m – 5000 m</a:t>
              </a:r>
            </a:p>
          </p:txBody>
        </p:sp>
      </p:grp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-7490" y="0"/>
            <a:ext cx="6000303" cy="64807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dirty="0">
                <a:solidFill>
                  <a:schemeClr val="bg1"/>
                </a:solidFill>
              </a:rPr>
              <a:t>Minéralisations profondes</a:t>
            </a:r>
          </a:p>
        </p:txBody>
      </p:sp>
      <p:pic>
        <p:nvPicPr>
          <p:cNvPr id="7170" name="Object 77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6198760"/>
            <a:ext cx="11430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104551" y="854894"/>
            <a:ext cx="108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NODULES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995936" y="1124699"/>
            <a:ext cx="189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ENCROUTEMENTS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395712" y="485562"/>
            <a:ext cx="277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DEPOTS MASSIFS SULFURES</a:t>
            </a:r>
          </a:p>
        </p:txBody>
      </p:sp>
    </p:spTree>
    <p:extLst>
      <p:ext uri="{BB962C8B-B14F-4D97-AF65-F5344CB8AC3E}">
        <p14:creationId xmlns:p14="http://schemas.microsoft.com/office/powerpoint/2010/main" val="3415663043"/>
      </p:ext>
    </p:extLst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-13692" y="-27384"/>
            <a:ext cx="8618140" cy="64807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Contexte favorables à la présence de DMS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4896544" cy="557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42" y="1057559"/>
            <a:ext cx="2608262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5486216" y="4082217"/>
            <a:ext cx="3432173" cy="2717800"/>
            <a:chOff x="3779" y="2205"/>
            <a:chExt cx="2162" cy="1712"/>
          </a:xfrm>
        </p:grpSpPr>
        <p:pic>
          <p:nvPicPr>
            <p:cNvPr id="9" name="Picture 13"/>
            <p:cNvPicPr>
              <a:picLocks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" y="2205"/>
              <a:ext cx="1981" cy="1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051" y="3645"/>
              <a:ext cx="189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altLang="fr-F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1000 m – 5000 m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486216" y="688227"/>
            <a:ext cx="277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DEPOTS MASSIFS SULFURES</a:t>
            </a:r>
          </a:p>
        </p:txBody>
      </p:sp>
      <p:sp>
        <p:nvSpPr>
          <p:cNvPr id="2" name="Forme libre 1"/>
          <p:cNvSpPr/>
          <p:nvPr/>
        </p:nvSpPr>
        <p:spPr>
          <a:xfrm>
            <a:off x="3286125" y="1365250"/>
            <a:ext cx="98425" cy="647700"/>
          </a:xfrm>
          <a:custGeom>
            <a:avLst/>
            <a:gdLst>
              <a:gd name="connsiteX0" fmla="*/ 0 w 98425"/>
              <a:gd name="connsiteY0" fmla="*/ 647700 h 647700"/>
              <a:gd name="connsiteX1" fmla="*/ 31750 w 98425"/>
              <a:gd name="connsiteY1" fmla="*/ 600075 h 647700"/>
              <a:gd name="connsiteX2" fmla="*/ 66675 w 98425"/>
              <a:gd name="connsiteY2" fmla="*/ 504825 h 647700"/>
              <a:gd name="connsiteX3" fmla="*/ 98425 w 98425"/>
              <a:gd name="connsiteY3" fmla="*/ 403225 h 647700"/>
              <a:gd name="connsiteX4" fmla="*/ 85725 w 98425"/>
              <a:gd name="connsiteY4" fmla="*/ 298450 h 647700"/>
              <a:gd name="connsiteX5" fmla="*/ 85725 w 98425"/>
              <a:gd name="connsiteY5" fmla="*/ 184150 h 647700"/>
              <a:gd name="connsiteX6" fmla="*/ 79375 w 98425"/>
              <a:gd name="connsiteY6" fmla="*/ 155575 h 647700"/>
              <a:gd name="connsiteX7" fmla="*/ 60325 w 98425"/>
              <a:gd name="connsiteY7" fmla="*/ 107950 h 647700"/>
              <a:gd name="connsiteX8" fmla="*/ 57150 w 98425"/>
              <a:gd name="connsiteY8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425" h="647700">
                <a:moveTo>
                  <a:pt x="0" y="647700"/>
                </a:moveTo>
                <a:lnTo>
                  <a:pt x="31750" y="600075"/>
                </a:lnTo>
                <a:lnTo>
                  <a:pt x="66675" y="504825"/>
                </a:lnTo>
                <a:lnTo>
                  <a:pt x="98425" y="403225"/>
                </a:lnTo>
                <a:lnTo>
                  <a:pt x="85725" y="298450"/>
                </a:lnTo>
                <a:lnTo>
                  <a:pt x="85725" y="184150"/>
                </a:lnTo>
                <a:lnTo>
                  <a:pt x="79375" y="155575"/>
                </a:lnTo>
                <a:lnTo>
                  <a:pt x="60325" y="107950"/>
                </a:lnTo>
                <a:cubicBezTo>
                  <a:pt x="59267" y="71967"/>
                  <a:pt x="58208" y="35983"/>
                  <a:pt x="5715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/>
          <p:cNvSpPr/>
          <p:nvPr/>
        </p:nvSpPr>
        <p:spPr>
          <a:xfrm>
            <a:off x="4375150" y="1273175"/>
            <a:ext cx="85725" cy="749300"/>
          </a:xfrm>
          <a:custGeom>
            <a:avLst/>
            <a:gdLst>
              <a:gd name="connsiteX0" fmla="*/ 76200 w 85725"/>
              <a:gd name="connsiteY0" fmla="*/ 0 h 749300"/>
              <a:gd name="connsiteX1" fmla="*/ 85725 w 85725"/>
              <a:gd name="connsiteY1" fmla="*/ 120650 h 749300"/>
              <a:gd name="connsiteX2" fmla="*/ 69850 w 85725"/>
              <a:gd name="connsiteY2" fmla="*/ 358775 h 749300"/>
              <a:gd name="connsiteX3" fmla="*/ 53975 w 85725"/>
              <a:gd name="connsiteY3" fmla="*/ 508000 h 749300"/>
              <a:gd name="connsiteX4" fmla="*/ 41275 w 85725"/>
              <a:gd name="connsiteY4" fmla="*/ 619125 h 749300"/>
              <a:gd name="connsiteX5" fmla="*/ 0 w 85725"/>
              <a:gd name="connsiteY5" fmla="*/ 74930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725" h="749300">
                <a:moveTo>
                  <a:pt x="76200" y="0"/>
                </a:moveTo>
                <a:lnTo>
                  <a:pt x="85725" y="120650"/>
                </a:lnTo>
                <a:lnTo>
                  <a:pt x="69850" y="358775"/>
                </a:lnTo>
                <a:lnTo>
                  <a:pt x="53975" y="508000"/>
                </a:lnTo>
                <a:lnTo>
                  <a:pt x="41275" y="619125"/>
                </a:lnTo>
                <a:lnTo>
                  <a:pt x="0" y="749300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3908425" y="3038475"/>
            <a:ext cx="209550" cy="463550"/>
          </a:xfrm>
          <a:custGeom>
            <a:avLst/>
            <a:gdLst>
              <a:gd name="connsiteX0" fmla="*/ 0 w 209550"/>
              <a:gd name="connsiteY0" fmla="*/ 463550 h 463550"/>
              <a:gd name="connsiteX1" fmla="*/ 98425 w 209550"/>
              <a:gd name="connsiteY1" fmla="*/ 266700 h 463550"/>
              <a:gd name="connsiteX2" fmla="*/ 158750 w 209550"/>
              <a:gd name="connsiteY2" fmla="*/ 142875 h 463550"/>
              <a:gd name="connsiteX3" fmla="*/ 209550 w 209550"/>
              <a:gd name="connsiteY3" fmla="*/ 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" h="463550">
                <a:moveTo>
                  <a:pt x="0" y="463550"/>
                </a:moveTo>
                <a:lnTo>
                  <a:pt x="98425" y="266700"/>
                </a:lnTo>
                <a:lnTo>
                  <a:pt x="158750" y="142875"/>
                </a:lnTo>
                <a:lnTo>
                  <a:pt x="209550" y="0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202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16" y="836712"/>
            <a:ext cx="8604448" cy="592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-13692" y="-27384"/>
            <a:ext cx="8618140" cy="64807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 d’exploration Sud-Ouest Pacifique</a:t>
            </a:r>
          </a:p>
        </p:txBody>
      </p:sp>
    </p:spTree>
    <p:extLst>
      <p:ext uri="{BB962C8B-B14F-4D97-AF65-F5344CB8AC3E}">
        <p14:creationId xmlns:p14="http://schemas.microsoft.com/office/powerpoint/2010/main" val="173464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23</a:t>
            </a:fld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1245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8" y="260648"/>
            <a:ext cx="28670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seafloorcomposi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863727" y="375632"/>
            <a:ext cx="3897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Exploitation de nodules de phosphates</a:t>
            </a:r>
          </a:p>
          <a:p>
            <a:r>
              <a:rPr lang="fr-FR" dirty="0"/>
              <a:t>400 m profondeur sur Ride de Chatham</a:t>
            </a:r>
          </a:p>
        </p:txBody>
      </p:sp>
    </p:spTree>
    <p:extLst>
      <p:ext uri="{BB962C8B-B14F-4D97-AF65-F5344CB8AC3E}">
        <p14:creationId xmlns:p14="http://schemas.microsoft.com/office/powerpoint/2010/main" val="2911111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 bwMode="auto">
          <a:xfrm>
            <a:off x="-9613576" y="3105015"/>
            <a:ext cx="8889191" cy="225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" y="188640"/>
            <a:ext cx="9144000" cy="71095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/>
                </a:solidFill>
              </a:rPr>
              <a:t>Captation CO2 et émanation H2</a:t>
            </a:r>
          </a:p>
        </p:txBody>
      </p:sp>
      <p:sp>
        <p:nvSpPr>
          <p:cNvPr id="5" name="Rectangle 4"/>
          <p:cNvSpPr/>
          <p:nvPr/>
        </p:nvSpPr>
        <p:spPr>
          <a:xfrm>
            <a:off x="4427984" y="2164214"/>
            <a:ext cx="1656184" cy="472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587230" y="2888071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Peridotites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16216" y="2316613"/>
            <a:ext cx="792088" cy="57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isocèle 9"/>
          <p:cNvSpPr/>
          <p:nvPr/>
        </p:nvSpPr>
        <p:spPr>
          <a:xfrm>
            <a:off x="4356931" y="2715479"/>
            <a:ext cx="72008" cy="288032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isocèle 15"/>
          <p:cNvSpPr/>
          <p:nvPr/>
        </p:nvSpPr>
        <p:spPr>
          <a:xfrm>
            <a:off x="4415445" y="2842826"/>
            <a:ext cx="72008" cy="15747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AGU_2017_IODP-ICDP-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8" t="7476" r="4308" b="9365"/>
          <a:stretch/>
        </p:blipFill>
        <p:spPr>
          <a:xfrm>
            <a:off x="971550" y="1400175"/>
            <a:ext cx="7419906" cy="490537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08458" y="1966606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CO2, H2O</a:t>
            </a:r>
          </a:p>
        </p:txBody>
      </p:sp>
      <p:cxnSp>
        <p:nvCxnSpPr>
          <p:cNvPr id="7" name="Connecteur en arc 6"/>
          <p:cNvCxnSpPr/>
          <p:nvPr/>
        </p:nvCxnSpPr>
        <p:spPr>
          <a:xfrm rot="16200000" flipH="1">
            <a:off x="1243340" y="2393461"/>
            <a:ext cx="611198" cy="434597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233688" y="2890066"/>
            <a:ext cx="124425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Carbonates</a:t>
            </a:r>
          </a:p>
        </p:txBody>
      </p:sp>
      <p:cxnSp>
        <p:nvCxnSpPr>
          <p:cNvPr id="18" name="Connecteur en arc 17"/>
          <p:cNvCxnSpPr/>
          <p:nvPr/>
        </p:nvCxnSpPr>
        <p:spPr>
          <a:xfrm>
            <a:off x="1781387" y="2921565"/>
            <a:ext cx="419509" cy="135783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 rot="5400000" flipH="1" flipV="1">
            <a:off x="2125098" y="2701936"/>
            <a:ext cx="388076" cy="215074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riangle isocèle 16"/>
          <p:cNvSpPr/>
          <p:nvPr/>
        </p:nvSpPr>
        <p:spPr>
          <a:xfrm>
            <a:off x="2164892" y="2780928"/>
            <a:ext cx="72008" cy="288032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71165" y="4899357"/>
            <a:ext cx="8371532" cy="18041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Carbonatation des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peridotites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Emanations hydrogène</a:t>
            </a:r>
          </a:p>
          <a:p>
            <a:pPr algn="l"/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Archael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eubacterial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319136" y="2316613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684" y="4605695"/>
            <a:ext cx="2092130" cy="20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7174072" y="4653136"/>
            <a:ext cx="16193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Aiguilles de Prony</a:t>
            </a:r>
          </a:p>
          <a:p>
            <a:pPr algn="ctr"/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fr-F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Iatok</a:t>
            </a:r>
            <a:endParaRPr lang="fr-FR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0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7" grpId="0" animBg="1"/>
      <p:bldP spid="11" grpId="0" animBg="1"/>
      <p:bldP spid="27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25</a:t>
            </a:fld>
            <a:endParaRPr lang="fr-FR"/>
          </a:p>
        </p:txBody>
      </p:sp>
      <p:pic>
        <p:nvPicPr>
          <p:cNvPr id="5" name="Image 4" descr="Figure proposal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9" y="761841"/>
            <a:ext cx="6553200" cy="48725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52320" y="1114976"/>
            <a:ext cx="1224609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1100133" y="223164"/>
            <a:ext cx="5704115" cy="6634836"/>
          </a:xfrm>
          <a:custGeom>
            <a:avLst/>
            <a:gdLst>
              <a:gd name="connsiteX0" fmla="*/ 435429 w 5704115"/>
              <a:gd name="connsiteY0" fmla="*/ 0 h 6634836"/>
              <a:gd name="connsiteX1" fmla="*/ 435429 w 5704115"/>
              <a:gd name="connsiteY1" fmla="*/ 0 h 6634836"/>
              <a:gd name="connsiteX2" fmla="*/ 667657 w 5704115"/>
              <a:gd name="connsiteY2" fmla="*/ 14514 h 6634836"/>
              <a:gd name="connsiteX3" fmla="*/ 812800 w 5704115"/>
              <a:gd name="connsiteY3" fmla="*/ 72571 h 6634836"/>
              <a:gd name="connsiteX4" fmla="*/ 856343 w 5704115"/>
              <a:gd name="connsiteY4" fmla="*/ 72571 h 6634836"/>
              <a:gd name="connsiteX5" fmla="*/ 1872343 w 5704115"/>
              <a:gd name="connsiteY5" fmla="*/ 130628 h 6634836"/>
              <a:gd name="connsiteX6" fmla="*/ 1988457 w 5704115"/>
              <a:gd name="connsiteY6" fmla="*/ 188685 h 6634836"/>
              <a:gd name="connsiteX7" fmla="*/ 2046515 w 5704115"/>
              <a:gd name="connsiteY7" fmla="*/ 203200 h 6634836"/>
              <a:gd name="connsiteX8" fmla="*/ 2090057 w 5704115"/>
              <a:gd name="connsiteY8" fmla="*/ 232228 h 6634836"/>
              <a:gd name="connsiteX9" fmla="*/ 2133600 w 5704115"/>
              <a:gd name="connsiteY9" fmla="*/ 275771 h 6634836"/>
              <a:gd name="connsiteX10" fmla="*/ 2249715 w 5704115"/>
              <a:gd name="connsiteY10" fmla="*/ 377371 h 6634836"/>
              <a:gd name="connsiteX11" fmla="*/ 2351315 w 5704115"/>
              <a:gd name="connsiteY11" fmla="*/ 508000 h 6634836"/>
              <a:gd name="connsiteX12" fmla="*/ 2873829 w 5704115"/>
              <a:gd name="connsiteY12" fmla="*/ 1335314 h 6634836"/>
              <a:gd name="connsiteX13" fmla="*/ 2917372 w 5704115"/>
              <a:gd name="connsiteY13" fmla="*/ 1480457 h 6634836"/>
              <a:gd name="connsiteX14" fmla="*/ 2946400 w 5704115"/>
              <a:gd name="connsiteY14" fmla="*/ 1596571 h 6634836"/>
              <a:gd name="connsiteX15" fmla="*/ 3048000 w 5704115"/>
              <a:gd name="connsiteY15" fmla="*/ 2032000 h 6634836"/>
              <a:gd name="connsiteX16" fmla="*/ 3164115 w 5704115"/>
              <a:gd name="connsiteY16" fmla="*/ 2191657 h 6634836"/>
              <a:gd name="connsiteX17" fmla="*/ 3381829 w 5704115"/>
              <a:gd name="connsiteY17" fmla="*/ 2467428 h 6634836"/>
              <a:gd name="connsiteX18" fmla="*/ 3672115 w 5704115"/>
              <a:gd name="connsiteY18" fmla="*/ 2583542 h 6634836"/>
              <a:gd name="connsiteX19" fmla="*/ 3933372 w 5704115"/>
              <a:gd name="connsiteY19" fmla="*/ 2641600 h 6634836"/>
              <a:gd name="connsiteX20" fmla="*/ 4034972 w 5704115"/>
              <a:gd name="connsiteY20" fmla="*/ 2743200 h 6634836"/>
              <a:gd name="connsiteX21" fmla="*/ 4252686 w 5704115"/>
              <a:gd name="connsiteY21" fmla="*/ 2975428 h 6634836"/>
              <a:gd name="connsiteX22" fmla="*/ 4644572 w 5704115"/>
              <a:gd name="connsiteY22" fmla="*/ 3512457 h 6634836"/>
              <a:gd name="connsiteX23" fmla="*/ 4891315 w 5704115"/>
              <a:gd name="connsiteY23" fmla="*/ 3817257 h 6634836"/>
              <a:gd name="connsiteX24" fmla="*/ 5007429 w 5704115"/>
              <a:gd name="connsiteY24" fmla="*/ 4209142 h 6634836"/>
              <a:gd name="connsiteX25" fmla="*/ 5094515 w 5704115"/>
              <a:gd name="connsiteY25" fmla="*/ 4455885 h 6634836"/>
              <a:gd name="connsiteX26" fmla="*/ 5442857 w 5704115"/>
              <a:gd name="connsiteY26" fmla="*/ 4862285 h 6634836"/>
              <a:gd name="connsiteX27" fmla="*/ 5500915 w 5704115"/>
              <a:gd name="connsiteY27" fmla="*/ 4992914 h 6634836"/>
              <a:gd name="connsiteX28" fmla="*/ 5515429 w 5704115"/>
              <a:gd name="connsiteY28" fmla="*/ 5050971 h 6634836"/>
              <a:gd name="connsiteX29" fmla="*/ 5544457 w 5704115"/>
              <a:gd name="connsiteY29" fmla="*/ 5123542 h 6634836"/>
              <a:gd name="connsiteX30" fmla="*/ 5704115 w 5704115"/>
              <a:gd name="connsiteY30" fmla="*/ 5675085 h 6634836"/>
              <a:gd name="connsiteX31" fmla="*/ 5689600 w 5704115"/>
              <a:gd name="connsiteY31" fmla="*/ 5849257 h 6634836"/>
              <a:gd name="connsiteX32" fmla="*/ 5558972 w 5704115"/>
              <a:gd name="connsiteY32" fmla="*/ 6357257 h 6634836"/>
              <a:gd name="connsiteX33" fmla="*/ 4876800 w 5704115"/>
              <a:gd name="connsiteY33" fmla="*/ 6604000 h 6634836"/>
              <a:gd name="connsiteX34" fmla="*/ 4688115 w 5704115"/>
              <a:gd name="connsiteY34" fmla="*/ 6618514 h 6634836"/>
              <a:gd name="connsiteX35" fmla="*/ 4644572 w 5704115"/>
              <a:gd name="connsiteY35" fmla="*/ 6633028 h 6634836"/>
              <a:gd name="connsiteX36" fmla="*/ 4412343 w 5704115"/>
              <a:gd name="connsiteY36" fmla="*/ 6633028 h 6634836"/>
              <a:gd name="connsiteX37" fmla="*/ 1857829 w 5704115"/>
              <a:gd name="connsiteY37" fmla="*/ 6574971 h 6634836"/>
              <a:gd name="connsiteX38" fmla="*/ 1698172 w 5704115"/>
              <a:gd name="connsiteY38" fmla="*/ 6574971 h 6634836"/>
              <a:gd name="connsiteX39" fmla="*/ 0 w 5704115"/>
              <a:gd name="connsiteY39" fmla="*/ 6560457 h 6634836"/>
              <a:gd name="connsiteX40" fmla="*/ 0 w 5704115"/>
              <a:gd name="connsiteY40" fmla="*/ 72571 h 6634836"/>
              <a:gd name="connsiteX41" fmla="*/ 435429 w 5704115"/>
              <a:gd name="connsiteY41" fmla="*/ 0 h 663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04115" h="6634836">
                <a:moveTo>
                  <a:pt x="435429" y="0"/>
                </a:moveTo>
                <a:lnTo>
                  <a:pt x="435429" y="0"/>
                </a:lnTo>
                <a:cubicBezTo>
                  <a:pt x="512838" y="4838"/>
                  <a:pt x="591244" y="1225"/>
                  <a:pt x="667657" y="14514"/>
                </a:cubicBezTo>
                <a:cubicBezTo>
                  <a:pt x="718994" y="23442"/>
                  <a:pt x="761401" y="64005"/>
                  <a:pt x="812800" y="72571"/>
                </a:cubicBezTo>
                <a:cubicBezTo>
                  <a:pt x="827117" y="74957"/>
                  <a:pt x="841829" y="72571"/>
                  <a:pt x="856343" y="72571"/>
                </a:cubicBezTo>
                <a:lnTo>
                  <a:pt x="1872343" y="130628"/>
                </a:lnTo>
                <a:cubicBezTo>
                  <a:pt x="1911048" y="149980"/>
                  <a:pt x="1948513" y="172041"/>
                  <a:pt x="1988457" y="188685"/>
                </a:cubicBezTo>
                <a:cubicBezTo>
                  <a:pt x="2006871" y="196357"/>
                  <a:pt x="2028180" y="195342"/>
                  <a:pt x="2046515" y="203200"/>
                </a:cubicBezTo>
                <a:cubicBezTo>
                  <a:pt x="2062548" y="210071"/>
                  <a:pt x="2076656" y="221061"/>
                  <a:pt x="2090057" y="232228"/>
                </a:cubicBezTo>
                <a:cubicBezTo>
                  <a:pt x="2105826" y="245369"/>
                  <a:pt x="2133600" y="275771"/>
                  <a:pt x="2133600" y="275771"/>
                </a:cubicBezTo>
                <a:lnTo>
                  <a:pt x="2249715" y="377371"/>
                </a:lnTo>
                <a:cubicBezTo>
                  <a:pt x="2326985" y="516459"/>
                  <a:pt x="2272475" y="508000"/>
                  <a:pt x="2351315" y="508000"/>
                </a:cubicBezTo>
                <a:lnTo>
                  <a:pt x="2873829" y="1335314"/>
                </a:lnTo>
                <a:cubicBezTo>
                  <a:pt x="2888343" y="1383695"/>
                  <a:pt x="2903853" y="1431788"/>
                  <a:pt x="2917372" y="1480457"/>
                </a:cubicBezTo>
                <a:cubicBezTo>
                  <a:pt x="2928050" y="1518897"/>
                  <a:pt x="2946400" y="1596571"/>
                  <a:pt x="2946400" y="1596571"/>
                </a:cubicBezTo>
                <a:lnTo>
                  <a:pt x="3048000" y="2032000"/>
                </a:lnTo>
                <a:cubicBezTo>
                  <a:pt x="3142677" y="2174014"/>
                  <a:pt x="3098082" y="2125624"/>
                  <a:pt x="3164115" y="2191657"/>
                </a:cubicBezTo>
                <a:lnTo>
                  <a:pt x="3381829" y="2467428"/>
                </a:lnTo>
                <a:lnTo>
                  <a:pt x="3672115" y="2583542"/>
                </a:lnTo>
                <a:lnTo>
                  <a:pt x="3933372" y="2641600"/>
                </a:lnTo>
                <a:cubicBezTo>
                  <a:pt x="4038646" y="2731834"/>
                  <a:pt x="4034972" y="2684080"/>
                  <a:pt x="4034972" y="2743200"/>
                </a:cubicBezTo>
                <a:lnTo>
                  <a:pt x="4252686" y="2975428"/>
                </a:lnTo>
                <a:lnTo>
                  <a:pt x="4644572" y="3512457"/>
                </a:lnTo>
                <a:lnTo>
                  <a:pt x="4891315" y="3817257"/>
                </a:lnTo>
                <a:lnTo>
                  <a:pt x="5007429" y="4209142"/>
                </a:lnTo>
                <a:lnTo>
                  <a:pt x="5094515" y="4455885"/>
                </a:lnTo>
                <a:lnTo>
                  <a:pt x="5442857" y="4862285"/>
                </a:lnTo>
                <a:cubicBezTo>
                  <a:pt x="5462210" y="4905828"/>
                  <a:pt x="5483810" y="4948440"/>
                  <a:pt x="5500915" y="4992914"/>
                </a:cubicBezTo>
                <a:cubicBezTo>
                  <a:pt x="5508076" y="5011532"/>
                  <a:pt x="5509949" y="5031791"/>
                  <a:pt x="5515429" y="5050971"/>
                </a:cubicBezTo>
                <a:cubicBezTo>
                  <a:pt x="5527386" y="5092821"/>
                  <a:pt x="5527328" y="5089284"/>
                  <a:pt x="5544457" y="5123542"/>
                </a:cubicBezTo>
                <a:lnTo>
                  <a:pt x="5704115" y="5675085"/>
                </a:lnTo>
                <a:cubicBezTo>
                  <a:pt x="5687997" y="5820140"/>
                  <a:pt x="5689600" y="5761903"/>
                  <a:pt x="5689600" y="5849257"/>
                </a:cubicBezTo>
                <a:lnTo>
                  <a:pt x="5558972" y="6357257"/>
                </a:lnTo>
                <a:lnTo>
                  <a:pt x="4876800" y="6604000"/>
                </a:lnTo>
                <a:cubicBezTo>
                  <a:pt x="4813905" y="6608838"/>
                  <a:pt x="4750709" y="6610690"/>
                  <a:pt x="4688115" y="6618514"/>
                </a:cubicBezTo>
                <a:cubicBezTo>
                  <a:pt x="4672934" y="6620412"/>
                  <a:pt x="4659850" y="6632224"/>
                  <a:pt x="4644572" y="6633028"/>
                </a:cubicBezTo>
                <a:cubicBezTo>
                  <a:pt x="4567269" y="6637096"/>
                  <a:pt x="4489753" y="6633028"/>
                  <a:pt x="4412343" y="6633028"/>
                </a:cubicBezTo>
                <a:lnTo>
                  <a:pt x="1857829" y="6574971"/>
                </a:lnTo>
                <a:lnTo>
                  <a:pt x="1698172" y="6574971"/>
                </a:lnTo>
                <a:lnTo>
                  <a:pt x="0" y="6560457"/>
                </a:lnTo>
                <a:lnTo>
                  <a:pt x="0" y="72571"/>
                </a:lnTo>
                <a:lnTo>
                  <a:pt x="43542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0" y="-26988"/>
            <a:ext cx="9180513" cy="64770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8720" rIns="274320" anchor="ctr"/>
          <a:lstStyle>
            <a:lvl1pPr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685800" indent="-336550">
              <a:spcBef>
                <a:spcPts val="600"/>
              </a:spcBef>
              <a:buClr>
                <a:srgbClr val="51640B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035050" indent="-349250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indent="-336550">
              <a:spcBef>
                <a:spcPts val="600"/>
              </a:spcBef>
              <a:buClr>
                <a:srgbClr val="51640B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1720850" indent="-349250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1780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6352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0924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5496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1" dirty="0">
                <a:solidFill>
                  <a:schemeClr val="bg1"/>
                </a:solidFill>
              </a:rPr>
              <a:t>New </a:t>
            </a:r>
            <a:r>
              <a:rPr lang="fr-FR" altLang="fr-FR" sz="2400" b="1" dirty="0" err="1">
                <a:solidFill>
                  <a:schemeClr val="bg1"/>
                </a:solidFill>
              </a:rPr>
              <a:t>Caledonia</a:t>
            </a:r>
            <a:r>
              <a:rPr lang="fr-FR" altLang="fr-FR" sz="2400" b="1" dirty="0">
                <a:solidFill>
                  <a:schemeClr val="bg1"/>
                </a:solidFill>
              </a:rPr>
              <a:t> </a:t>
            </a:r>
            <a:r>
              <a:rPr lang="fr-FR" altLang="fr-FR" sz="2400" b="1" dirty="0" err="1">
                <a:solidFill>
                  <a:schemeClr val="bg1"/>
                </a:solidFill>
              </a:rPr>
              <a:t>Drilling</a:t>
            </a:r>
            <a:r>
              <a:rPr lang="fr-FR" altLang="fr-FR" sz="2400" b="1" dirty="0">
                <a:solidFill>
                  <a:schemeClr val="bg1"/>
                </a:solidFill>
              </a:rPr>
              <a:t> Project</a:t>
            </a:r>
          </a:p>
        </p:txBody>
      </p:sp>
      <p:pic>
        <p:nvPicPr>
          <p:cNvPr id="9" name="Image 8" descr="Logo NCDP-orange-08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0"/>
          <a:stretch/>
        </p:blipFill>
        <p:spPr>
          <a:xfrm>
            <a:off x="6196213" y="45372"/>
            <a:ext cx="2304256" cy="516904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485983"/>
            <a:ext cx="1158676" cy="75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575" y="5707320"/>
            <a:ext cx="1166376" cy="46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08" y="4994530"/>
            <a:ext cx="1141027" cy="50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06" y="5672430"/>
            <a:ext cx="1112673" cy="37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5496" y="1177007"/>
            <a:ext cx="730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595959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IODP : International </a:t>
            </a:r>
            <a:r>
              <a:rPr lang="fr-FR" sz="1400" b="1" dirty="0" err="1">
                <a:solidFill>
                  <a:srgbClr val="595959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Ocean</a:t>
            </a:r>
            <a:r>
              <a:rPr lang="fr-FR" sz="1400" b="1" dirty="0">
                <a:solidFill>
                  <a:srgbClr val="595959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</a:t>
            </a:r>
            <a:r>
              <a:rPr lang="fr-FR" sz="1400" b="1" dirty="0" err="1">
                <a:solidFill>
                  <a:srgbClr val="595959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Drilling</a:t>
            </a:r>
            <a:r>
              <a:rPr lang="fr-FR" sz="1400" b="1" dirty="0">
                <a:solidFill>
                  <a:srgbClr val="595959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Program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496" y="1595336"/>
            <a:ext cx="7542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595959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ICDP : International Continental </a:t>
            </a:r>
            <a:r>
              <a:rPr lang="fr-FR" sz="1400" b="1" dirty="0" err="1">
                <a:solidFill>
                  <a:srgbClr val="595959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Drilling</a:t>
            </a:r>
            <a:r>
              <a:rPr lang="fr-FR" sz="1400" b="1" dirty="0">
                <a:solidFill>
                  <a:srgbClr val="595959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Program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601" y="767234"/>
            <a:ext cx="1520313" cy="60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595336"/>
            <a:ext cx="1517208" cy="75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0" y="2260730"/>
            <a:ext cx="3764622" cy="282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necteur en arc 19"/>
          <p:cNvCxnSpPr/>
          <p:nvPr/>
        </p:nvCxnSpPr>
        <p:spPr>
          <a:xfrm rot="5400000" flipH="1" flipV="1">
            <a:off x="3071435" y="3429244"/>
            <a:ext cx="792088" cy="500462"/>
          </a:xfrm>
          <a:prstGeom prst="curvedConnector3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509532" y="2983927"/>
            <a:ext cx="53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H2</a:t>
            </a:r>
          </a:p>
        </p:txBody>
      </p:sp>
      <p:sp>
        <p:nvSpPr>
          <p:cNvPr id="22" name="Ellipse 21"/>
          <p:cNvSpPr/>
          <p:nvPr/>
        </p:nvSpPr>
        <p:spPr>
          <a:xfrm>
            <a:off x="6739830" y="3888085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074817" y="3860279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6739830" y="305411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5868144" y="243932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5256313" y="1827659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4067944" y="112474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268637" y="6380004"/>
            <a:ext cx="7884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lvl="1" fontAlgn="base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</a:pPr>
            <a:r>
              <a:rPr lang="fr-FR" altLang="fr-FR" b="1" dirty="0" err="1">
                <a:solidFill>
                  <a:srgbClr val="595959"/>
                </a:solidFill>
                <a:ea typeface="ＭＳ Ｐゴシック" pitchFamily="-112" charset="-128"/>
                <a:cs typeface="ＭＳ Ｐゴシック" pitchFamily="-112" charset="-128"/>
              </a:rPr>
              <a:t>Pre</a:t>
            </a:r>
            <a:r>
              <a:rPr lang="fr-FR" altLang="fr-FR" b="1" dirty="0">
                <a:solidFill>
                  <a:srgbClr val="595959"/>
                </a:solidFill>
                <a:ea typeface="ＭＳ Ｐゴシック" pitchFamily="-112" charset="-128"/>
                <a:cs typeface="ＭＳ Ｐゴシック" pitchFamily="-112" charset="-128"/>
              </a:rPr>
              <a:t>-projet 2020</a:t>
            </a:r>
          </a:p>
        </p:txBody>
      </p:sp>
      <p:sp>
        <p:nvSpPr>
          <p:cNvPr id="29" name="Flèche droite 28"/>
          <p:cNvSpPr/>
          <p:nvPr/>
        </p:nvSpPr>
        <p:spPr>
          <a:xfrm>
            <a:off x="418308" y="6380004"/>
            <a:ext cx="864096" cy="3892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AutoShape 2" descr="RÃ©sultat de recherche d'images pour &quot;engi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24" y="5496397"/>
            <a:ext cx="1241471" cy="67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6" descr="RÃ©sultat de recherche d'images pour &quot;redbull log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4" name="Espace réservé du contenu 2"/>
          <p:cNvSpPr>
            <a:spLocks noGrp="1"/>
          </p:cNvSpPr>
          <p:nvPr>
            <p:ph idx="1"/>
          </p:nvPr>
        </p:nvSpPr>
        <p:spPr>
          <a:xfrm>
            <a:off x="3491880" y="6342672"/>
            <a:ext cx="5355423" cy="542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dirty="0" err="1">
                <a:hlinkClick r:id="rId12"/>
              </a:rPr>
              <a:t>www.newcaledoniadp.wordpress.com</a:t>
            </a:r>
            <a:endParaRPr lang="fr-FR" sz="2000" dirty="0"/>
          </a:p>
        </p:txBody>
      </p:sp>
      <p:pic>
        <p:nvPicPr>
          <p:cNvPr id="35" name="Picture 10" descr="https://newcaledoniadp.files.wordpress.com/2018/10/logogm.png?w=790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561563"/>
            <a:ext cx="1421999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19" y="5601696"/>
            <a:ext cx="1212858" cy="51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5192"/>
            <a:ext cx="1334632" cy="51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riangle isocèle 35"/>
          <p:cNvSpPr/>
          <p:nvPr/>
        </p:nvSpPr>
        <p:spPr>
          <a:xfrm>
            <a:off x="3208194" y="3815951"/>
            <a:ext cx="72008" cy="288032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215463" y="2272205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CO2, H2O</a:t>
            </a:r>
          </a:p>
        </p:txBody>
      </p:sp>
      <p:cxnSp>
        <p:nvCxnSpPr>
          <p:cNvPr id="38" name="Connecteur en arc 37"/>
          <p:cNvCxnSpPr/>
          <p:nvPr/>
        </p:nvCxnSpPr>
        <p:spPr>
          <a:xfrm rot="16200000" flipH="1">
            <a:off x="610923" y="2699060"/>
            <a:ext cx="611198" cy="434597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2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850106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Comprendre les relations biodiversité / </a:t>
            </a:r>
            <a:r>
              <a:rPr lang="fr-FR" sz="2800" dirty="0" err="1">
                <a:solidFill>
                  <a:schemeClr val="bg1"/>
                </a:solidFill>
              </a:rPr>
              <a:t>géodiversité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26</a:t>
            </a:fld>
            <a:endParaRPr lang="fr-FR"/>
          </a:p>
        </p:txBody>
      </p:sp>
      <p:pic>
        <p:nvPicPr>
          <p:cNvPr id="8194" name="Picture 2" descr="D:\JULIEN\Dropbox\commun\FOND-ECRAN\190906213831596_15_1080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2125"/>
            <a:ext cx="8663120" cy="487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52011" y="6435130"/>
            <a:ext cx="773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Images ROV Victor - Campagne KANADEEP2 – N/O L’Atalante – Septembre 2019</a:t>
            </a:r>
          </a:p>
        </p:txBody>
      </p:sp>
    </p:spTree>
    <p:extLst>
      <p:ext uri="{BB962C8B-B14F-4D97-AF65-F5344CB8AC3E}">
        <p14:creationId xmlns:p14="http://schemas.microsoft.com/office/powerpoint/2010/main" val="1134994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27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E71245-FF13-4CB3-9B8F-CE8AC00C287E}"/>
              </a:ext>
            </a:extLst>
          </p:cNvPr>
          <p:cNvSpPr txBox="1"/>
          <p:nvPr/>
        </p:nvSpPr>
        <p:spPr>
          <a:xfrm>
            <a:off x="215008" y="294532"/>
            <a:ext cx="89289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/>
              <a:t>Et maintenant, après le minéral parlons d’un autre patrimoine : celui du vivant et des écosystèmes profonds</a:t>
            </a:r>
          </a:p>
          <a:p>
            <a:pPr algn="ctr"/>
            <a:endParaRPr lang="fr-CA" sz="2800" b="1" dirty="0"/>
          </a:p>
          <a:p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6E3D6D-CBFC-4243-820B-905729ACCC75}"/>
              </a:ext>
            </a:extLst>
          </p:cNvPr>
          <p:cNvSpPr txBox="1"/>
          <p:nvPr/>
        </p:nvSpPr>
        <p:spPr>
          <a:xfrm>
            <a:off x="755576" y="155679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Une vie inédite ! Qui peut nous apprendre beaucoup !</a:t>
            </a:r>
          </a:p>
        </p:txBody>
      </p:sp>
      <p:pic>
        <p:nvPicPr>
          <p:cNvPr id="22" name="Image 21" descr="Une image contenant extérieur, herbe, debout, jeune&#10;&#10;Description générée automatiquement">
            <a:extLst>
              <a:ext uri="{FF2B5EF4-FFF2-40B4-BE49-F238E27FC236}">
                <a16:creationId xmlns:a16="http://schemas.microsoft.com/office/drawing/2014/main" id="{97E68E89-E5F6-4D73-AA88-AED6609BC1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4" y="2025613"/>
            <a:ext cx="2113304" cy="1633860"/>
          </a:xfrm>
          <a:prstGeom prst="rect">
            <a:avLst/>
          </a:prstGeom>
        </p:spPr>
      </p:pic>
      <p:pic>
        <p:nvPicPr>
          <p:cNvPr id="24" name="Image 23" descr="Une image contenant alimentation, assis, morceau, brun&#10;&#10;Description générée automatiquement">
            <a:extLst>
              <a:ext uri="{FF2B5EF4-FFF2-40B4-BE49-F238E27FC236}">
                <a16:creationId xmlns:a16="http://schemas.microsoft.com/office/drawing/2014/main" id="{5C24F0DE-99F7-4C71-8456-452A9D163C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87786"/>
            <a:ext cx="2370883" cy="1809834"/>
          </a:xfrm>
          <a:prstGeom prst="rect">
            <a:avLst/>
          </a:prstGeom>
        </p:spPr>
      </p:pic>
      <p:pic>
        <p:nvPicPr>
          <p:cNvPr id="26" name="Image 25" descr="Une image contenant animal, alimentation, assis, table&#10;&#10;Description générée automatiquement">
            <a:extLst>
              <a:ext uri="{FF2B5EF4-FFF2-40B4-BE49-F238E27FC236}">
                <a16:creationId xmlns:a16="http://schemas.microsoft.com/office/drawing/2014/main" id="{EC3194FD-3866-4D29-AE26-8B58AC45CD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92934"/>
            <a:ext cx="2880320" cy="1599729"/>
          </a:xfrm>
          <a:prstGeom prst="rect">
            <a:avLst/>
          </a:prstGeom>
        </p:spPr>
      </p:pic>
      <p:pic>
        <p:nvPicPr>
          <p:cNvPr id="28" name="Image 27" descr="Une image contenant herbe, animal, foin, mangeant&#10;&#10;Description générée automatiquement">
            <a:extLst>
              <a:ext uri="{FF2B5EF4-FFF2-40B4-BE49-F238E27FC236}">
                <a16:creationId xmlns:a16="http://schemas.microsoft.com/office/drawing/2014/main" id="{3C9507EF-3B59-418E-9F07-478F1F30EA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05" y="1992933"/>
            <a:ext cx="3567291" cy="1671215"/>
          </a:xfrm>
          <a:prstGeom prst="rect">
            <a:avLst/>
          </a:prstGeom>
        </p:spPr>
      </p:pic>
      <p:pic>
        <p:nvPicPr>
          <p:cNvPr id="30" name="Image 29" descr="Une image contenant arbre, vert, buissons, assis&#10;&#10;Description générée automatiquement">
            <a:extLst>
              <a:ext uri="{FF2B5EF4-FFF2-40B4-BE49-F238E27FC236}">
                <a16:creationId xmlns:a16="http://schemas.microsoft.com/office/drawing/2014/main" id="{BD891170-267A-4971-AE0A-FCB17D142D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16" y="3205116"/>
            <a:ext cx="2363437" cy="2575173"/>
          </a:xfrm>
          <a:prstGeom prst="rect">
            <a:avLst/>
          </a:prstGeom>
        </p:spPr>
      </p:pic>
      <p:pic>
        <p:nvPicPr>
          <p:cNvPr id="32" name="Image 31" descr="Une image contenant oiseau, animal, volant, parapluie&#10;&#10;Description générée automatiquement">
            <a:extLst>
              <a:ext uri="{FF2B5EF4-FFF2-40B4-BE49-F238E27FC236}">
                <a16:creationId xmlns:a16="http://schemas.microsoft.com/office/drawing/2014/main" id="{17593C97-ACB1-43EA-A2CF-ECD93F06573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235203"/>
            <a:ext cx="2635861" cy="1537939"/>
          </a:xfrm>
          <a:prstGeom prst="rect">
            <a:avLst/>
          </a:prstGeom>
        </p:spPr>
      </p:pic>
      <p:pic>
        <p:nvPicPr>
          <p:cNvPr id="34" name="Image 33" descr="Une image contenant table, assis, jouet, gâteau&#10;&#10;Description générée automatiquement">
            <a:extLst>
              <a:ext uri="{FF2B5EF4-FFF2-40B4-BE49-F238E27FC236}">
                <a16:creationId xmlns:a16="http://schemas.microsoft.com/office/drawing/2014/main" id="{17A45EDE-F777-4324-AA68-2A0625C30D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68" y="3352586"/>
            <a:ext cx="3780928" cy="2251388"/>
          </a:xfrm>
          <a:prstGeom prst="rect">
            <a:avLst/>
          </a:prstGeom>
        </p:spPr>
      </p:pic>
      <p:pic>
        <p:nvPicPr>
          <p:cNvPr id="36" name="Image 35" descr="Une image contenant animal&#10;&#10;Description générée automatiquement">
            <a:extLst>
              <a:ext uri="{FF2B5EF4-FFF2-40B4-BE49-F238E27FC236}">
                <a16:creationId xmlns:a16="http://schemas.microsoft.com/office/drawing/2014/main" id="{5124BCDC-6828-4E48-BA12-284CBBB1D96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93" y="5171929"/>
            <a:ext cx="2799528" cy="1602183"/>
          </a:xfrm>
          <a:prstGeom prst="rect">
            <a:avLst/>
          </a:prstGeom>
        </p:spPr>
      </p:pic>
      <p:pic>
        <p:nvPicPr>
          <p:cNvPr id="38" name="Image 37" descr="Une image contenant animal, alimentation, banane, table&#10;&#10;Description générée automatiquement">
            <a:extLst>
              <a:ext uri="{FF2B5EF4-FFF2-40B4-BE49-F238E27FC236}">
                <a16:creationId xmlns:a16="http://schemas.microsoft.com/office/drawing/2014/main" id="{C3DADFB1-273D-409A-A220-2B692D0F149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125" y="5301209"/>
            <a:ext cx="3001371" cy="147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09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28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2EEA08-11FB-4D5B-BA2E-AF3CA7BF49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" y="159543"/>
            <a:ext cx="9091613" cy="65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09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29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47A2D6-1DA8-4E7E-9ECE-A1CA79F54E92}"/>
              </a:ext>
            </a:extLst>
          </p:cNvPr>
          <p:cNvSpPr txBox="1"/>
          <p:nvPr/>
        </p:nvSpPr>
        <p:spPr>
          <a:xfrm>
            <a:off x="395536" y="476672"/>
            <a:ext cx="849694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CA" sz="3200" b="1" dirty="0"/>
              <a:t>Si on connaît approximativement le 0 - 700m au-delà, notre connaissance est très pauvre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CA" sz="32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CA" sz="3200" b="1" dirty="0"/>
              <a:t>Une espèce sur deux découverte ici en profond est inconnue (faune gondwanienne)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CA" sz="32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CA" sz="3200" b="1" dirty="0"/>
              <a:t>A titre de comparaison : flore calédonienne ~ 600 espéces endémiques et désormais décrites, pour la mer 4.000 espéces découvertes qui sont totalement nouvelles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86645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e_bleue_ZEE_Nom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719138"/>
            <a:ext cx="85725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657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30</a:t>
            </a:fld>
            <a:endParaRPr lang="fr-FR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DF35C0-CC46-491D-B9E1-908A1BD90F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642"/>
            <a:ext cx="9144000" cy="628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53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31</a:t>
            </a:fld>
            <a:endParaRPr lang="fr-FR"/>
          </a:p>
        </p:txBody>
      </p:sp>
      <p:pic>
        <p:nvPicPr>
          <p:cNvPr id="4" name="Image 3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FEB528F4-2A52-486C-A366-4282A6309C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" y="261937"/>
            <a:ext cx="9091613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0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32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F247F2-D6C9-4133-93A6-3CC352C9ED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" y="273843"/>
            <a:ext cx="9072563" cy="631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79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33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5E061C-F2D1-4090-9217-D559C59465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726"/>
            <a:ext cx="9144000" cy="631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59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788" y="1367112"/>
            <a:ext cx="8802725" cy="3862088"/>
          </a:xfrm>
        </p:spPr>
        <p:txBody>
          <a:bodyPr>
            <a:normAutofit/>
          </a:bodyPr>
          <a:lstStyle/>
          <a:p>
            <a:r>
              <a:rPr lang="fr-FR" sz="2800" dirty="0"/>
              <a:t>Projet </a:t>
            </a:r>
            <a:r>
              <a:rPr lang="fr-FR" sz="2800" dirty="0" err="1"/>
              <a:t>Abyssa</a:t>
            </a:r>
            <a:r>
              <a:rPr lang="fr-FR" sz="2800" dirty="0"/>
              <a:t> – « flotte de drones »</a:t>
            </a:r>
            <a:endParaRPr lang="fr-FR" altLang="fr-FR" sz="2800" dirty="0"/>
          </a:p>
          <a:p>
            <a:r>
              <a:rPr lang="fr-FR" altLang="fr-FR" sz="2800" dirty="0"/>
              <a:t>Collaboration franco-japonaise sur les observatoires marins dans la ZEE de NC (Workshop Nouméa, septembre 2019)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-756592" y="-26988"/>
            <a:ext cx="9937105" cy="1079724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8720" rIns="274320" anchor="ctr"/>
          <a:lstStyle>
            <a:lvl1pPr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685800" indent="-336550">
              <a:spcBef>
                <a:spcPts val="600"/>
              </a:spcBef>
              <a:buClr>
                <a:srgbClr val="51640B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035050" indent="-349250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indent="-336550">
              <a:spcBef>
                <a:spcPts val="600"/>
              </a:spcBef>
              <a:buClr>
                <a:srgbClr val="51640B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1720850" indent="-349250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1780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6352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0924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5496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"/>
              <a:defRPr>
                <a:solidFill>
                  <a:srgbClr val="595959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Territoire d’Innovation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fr-FR" altLang="fr-F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Observatoires marins–  JAMSTEC / IFREMER</a:t>
            </a:r>
          </a:p>
        </p:txBody>
      </p:sp>
      <p:sp>
        <p:nvSpPr>
          <p:cNvPr id="2" name="AutoShape 2" descr="http://www.insu.cnrs.fr/files/imagecache/largeur-622/prima_projet_communique_presse.jpg"/>
          <p:cNvSpPr>
            <a:spLocks noChangeAspect="1" noChangeArrowheads="1"/>
          </p:cNvSpPr>
          <p:nvPr/>
        </p:nvSpPr>
        <p:spPr bwMode="auto">
          <a:xfrm>
            <a:off x="155575" y="-1874838"/>
            <a:ext cx="5924550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AutoShape 4" descr="http://www.insu.cnrs.fr/files/imagecache/largeur-622/prima_projet_communique_presse.jpg"/>
          <p:cNvSpPr>
            <a:spLocks noChangeAspect="1" noChangeArrowheads="1"/>
          </p:cNvSpPr>
          <p:nvPr/>
        </p:nvSpPr>
        <p:spPr bwMode="auto">
          <a:xfrm>
            <a:off x="307975" y="-1722438"/>
            <a:ext cx="5924550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56" y="3624795"/>
            <a:ext cx="4398891" cy="29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7" descr="JAMST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3" y="4077072"/>
            <a:ext cx="4214231" cy="200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066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35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EDA1E7-0676-419C-91F1-E4158A9E0525}"/>
              </a:ext>
            </a:extLst>
          </p:cNvPr>
          <p:cNvSpPr txBox="1"/>
          <p:nvPr/>
        </p:nvSpPr>
        <p:spPr>
          <a:xfrm>
            <a:off x="611560" y="260648"/>
            <a:ext cx="8075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3 témoignages de personnalités « médianes »</a:t>
            </a:r>
          </a:p>
          <a:p>
            <a:endParaRPr lang="fr-CA" dirty="0"/>
          </a:p>
          <a:p>
            <a:endParaRPr lang="fr-CA" dirty="0"/>
          </a:p>
        </p:txBody>
      </p:sp>
      <p:pic>
        <p:nvPicPr>
          <p:cNvPr id="6" name="Image 5" descr="Une image contenant capture d’écran, journal&#10;&#10;Description générée automatiquement">
            <a:extLst>
              <a:ext uri="{FF2B5EF4-FFF2-40B4-BE49-F238E27FC236}">
                <a16:creationId xmlns:a16="http://schemas.microsoft.com/office/drawing/2014/main" id="{86DD7BB5-3F72-4A7B-BE4A-109F70D178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7385"/>
            <a:ext cx="6467255" cy="56032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E890B3B-06A3-4D0C-BF0E-90CAE9723F16}"/>
              </a:ext>
            </a:extLst>
          </p:cNvPr>
          <p:cNvSpPr txBox="1"/>
          <p:nvPr/>
        </p:nvSpPr>
        <p:spPr>
          <a:xfrm>
            <a:off x="611560" y="6230615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Sachons les entendre…</a:t>
            </a:r>
          </a:p>
        </p:txBody>
      </p:sp>
    </p:spTree>
    <p:extLst>
      <p:ext uri="{BB962C8B-B14F-4D97-AF65-F5344CB8AC3E}">
        <p14:creationId xmlns:p14="http://schemas.microsoft.com/office/powerpoint/2010/main" val="540874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36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07504" y="116632"/>
            <a:ext cx="8928992" cy="829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6 Grands enjeux</a:t>
            </a:r>
          </a:p>
          <a:p>
            <a:endParaRPr lang="fr-FR" sz="1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1400" b="1" dirty="0"/>
              <a:t>Des enjeux de connaissance :  </a:t>
            </a:r>
            <a:r>
              <a:rPr lang="fr-FR" sz="1400" b="1" i="1" dirty="0"/>
              <a:t>i</a:t>
            </a:r>
            <a:r>
              <a:rPr lang="fr-FR" sz="1400" i="1" dirty="0"/>
              <a:t>l faut aller voir, il faut connaître, il faut comprendre…</a:t>
            </a:r>
          </a:p>
          <a:p>
            <a:endParaRPr lang="fr-FR" sz="14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1400" b="1" dirty="0"/>
              <a:t>Des enjeux technologiques : </a:t>
            </a:r>
            <a:r>
              <a:rPr lang="fr-FR" sz="1400" i="1" dirty="0"/>
              <a:t>développer des outils (prothèses), des technologies d’observation, innover, acquérir un savoir faire et le valoriser en impliquant les entreprises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14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1400" b="1" dirty="0"/>
              <a:t>Des enjeux environnementaux : </a:t>
            </a:r>
            <a:r>
              <a:rPr lang="fr-FR" sz="1400" i="1" dirty="0"/>
              <a:t>appréhender les milieux, leur fonctionnement, leur sensibilité, leur résilience pour savoir les gérer, les protéger mais aussi en tirer, en minimisant tout impact, ce qu’ils sauront offrir.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1400" b="1" i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1400" b="1" dirty="0"/>
              <a:t>Des enjeux géopolitiques et économiques : </a:t>
            </a:r>
            <a:r>
              <a:rPr lang="fr-FR" sz="1400" i="1" dirty="0"/>
              <a:t>ne pas se fermer les yeux sur des convoitises réelles mais savoir au mieux offrir aux calédoniens et en exemplarité à nos voisins du Pacifique les fruits d’un patrimoine à connaître, gérer, entretenir et savoir mettre en valeur.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1400" b="1" i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1400" b="1" dirty="0"/>
              <a:t>Des enjeux juridiques : </a:t>
            </a:r>
            <a:r>
              <a:rPr lang="fr-FR" sz="1400" i="1" dirty="0"/>
              <a:t>travailler des textes clairs et des procédures efficaces et efficientes concernant toutes les activités relatives au profond (recherche, exploration, activités innovantes, potentiel économique…)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1400" b="1" i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1400" b="1" dirty="0"/>
              <a:t>Des enjeux sociétaux :</a:t>
            </a:r>
            <a:r>
              <a:rPr lang="fr-FR" sz="1400" dirty="0"/>
              <a:t> </a:t>
            </a:r>
            <a:r>
              <a:rPr lang="fr-FR" sz="1400" i="1" dirty="0"/>
              <a:t>Faire connaître et faire savoir à un public qui ne sait pas, qui n’imagine pas et l’impliquer vers des choix éclairés et non le voir subir des choix pré-orientés.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1500" b="1" i="1" dirty="0"/>
          </a:p>
          <a:p>
            <a:r>
              <a:rPr lang="fr-FR" sz="1500" b="1" i="1" dirty="0"/>
              <a:t>   </a:t>
            </a:r>
            <a:r>
              <a:rPr lang="fr-FR" sz="1600" b="1" dirty="0"/>
              <a:t>La Nouvelle-Calédonie se trouve à la croisée de ces enjeux </a:t>
            </a:r>
            <a:r>
              <a:rPr lang="fr-FR" sz="1600" dirty="0"/>
              <a:t>ayant dans les mains un patrimoine     exceptionnel qui peut lui permettre de contribuer à les relever pour son propre avenir, mais aussi pour celui de l’Humanité.</a:t>
            </a:r>
          </a:p>
          <a:p>
            <a:endParaRPr lang="fr-FR" sz="1600" b="1" dirty="0"/>
          </a:p>
          <a:p>
            <a:r>
              <a:rPr lang="fr-FR" sz="1600" b="1" dirty="0"/>
              <a:t>  </a:t>
            </a:r>
            <a:r>
              <a:rPr lang="fr-FR" sz="1600" dirty="0"/>
              <a:t>Être exemplaire n’est pas facile, mais </a:t>
            </a:r>
            <a:r>
              <a:rPr lang="fr-FR" sz="1600" b="1" dirty="0"/>
              <a:t>c’est une chance que de savoir tenter de l’être... </a:t>
            </a:r>
          </a:p>
          <a:p>
            <a:endParaRPr lang="fr-FR" sz="1600" b="1" i="1" dirty="0"/>
          </a:p>
          <a:p>
            <a:pPr algn="ctr"/>
            <a:r>
              <a:rPr lang="fr-FR" b="1" i="1" dirty="0"/>
              <a:t>« Toute figure exemplaire est nourricière de confiance ». Alain Peyrefitte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2000" b="1" i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2000" b="1" dirty="0"/>
          </a:p>
          <a:p>
            <a:endParaRPr lang="fr-FR" sz="2000" b="1" dirty="0"/>
          </a:p>
          <a:p>
            <a:endParaRPr lang="fr-FR" sz="2000" b="1" dirty="0"/>
          </a:p>
          <a:p>
            <a:endParaRPr lang="fr-FR" sz="4400" b="1" dirty="0"/>
          </a:p>
        </p:txBody>
      </p:sp>
    </p:spTree>
    <p:extLst>
      <p:ext uri="{BB962C8B-B14F-4D97-AF65-F5344CB8AC3E}">
        <p14:creationId xmlns:p14="http://schemas.microsoft.com/office/powerpoint/2010/main" val="624520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e_bleue_ZEE_ombr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719138"/>
            <a:ext cx="85725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 descr="https://www.star.nesdis.noaa.gov/sod/lsa/AltBathy/images/mountainAltimet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https://www.star.nesdis.noaa.gov/sod/lsa/AltBathy/images/mountainAltimetr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393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arte_etopo_ZEE_viv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85725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829948" y="23103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en couleur !</a:t>
            </a:r>
          </a:p>
        </p:txBody>
      </p:sp>
    </p:spTree>
    <p:extLst>
      <p:ext uri="{BB962C8B-B14F-4D97-AF65-F5344CB8AC3E}">
        <p14:creationId xmlns:p14="http://schemas.microsoft.com/office/powerpoint/2010/main" val="3460969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6</a:t>
            </a:fld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67895"/>
            <a:ext cx="7092280" cy="530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843808" y="5940661"/>
            <a:ext cx="3561873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92 % de l’espace maritime &gt; 1000 m</a:t>
            </a:r>
          </a:p>
          <a:p>
            <a:r>
              <a:rPr lang="fr-FR" dirty="0"/>
              <a:t>73 % de l’espace maritime &gt; 2000 m</a:t>
            </a:r>
          </a:p>
        </p:txBody>
      </p:sp>
      <p:sp>
        <p:nvSpPr>
          <p:cNvPr id="6" name="Titre 3"/>
          <p:cNvSpPr txBox="1">
            <a:spLocks/>
          </p:cNvSpPr>
          <p:nvPr/>
        </p:nvSpPr>
        <p:spPr>
          <a:xfrm>
            <a:off x="-36512" y="58614"/>
            <a:ext cx="8229600" cy="70609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« profond »</a:t>
            </a:r>
          </a:p>
        </p:txBody>
      </p:sp>
    </p:spTree>
    <p:extLst>
      <p:ext uri="{BB962C8B-B14F-4D97-AF65-F5344CB8AC3E}">
        <p14:creationId xmlns:p14="http://schemas.microsoft.com/office/powerpoint/2010/main" val="787629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re 1"/>
          <p:cNvSpPr>
            <a:spLocks noGrp="1"/>
          </p:cNvSpPr>
          <p:nvPr>
            <p:ph type="title"/>
          </p:nvPr>
        </p:nvSpPr>
        <p:spPr>
          <a:xfrm>
            <a:off x="0" y="-243408"/>
            <a:ext cx="8686800" cy="1143000"/>
          </a:xfrm>
          <a:solidFill>
            <a:schemeClr val="tx2"/>
          </a:solidFill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Géodiversité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771299" cy="536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2610036" y="2683534"/>
            <a:ext cx="4396186" cy="2821777"/>
            <a:chOff x="2610036" y="2683534"/>
            <a:chExt cx="4396186" cy="2821777"/>
          </a:xfrm>
        </p:grpSpPr>
        <p:sp>
          <p:nvSpPr>
            <p:cNvPr id="4" name="Ellipse 3"/>
            <p:cNvSpPr/>
            <p:nvPr/>
          </p:nvSpPr>
          <p:spPr>
            <a:xfrm>
              <a:off x="3399950" y="3533925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Ellipse 92"/>
            <p:cNvSpPr/>
            <p:nvPr/>
          </p:nvSpPr>
          <p:spPr>
            <a:xfrm>
              <a:off x="2728719" y="3765410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Ellipse 93"/>
            <p:cNvSpPr/>
            <p:nvPr/>
          </p:nvSpPr>
          <p:spPr>
            <a:xfrm>
              <a:off x="5718674" y="4514188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Ellipse 94"/>
            <p:cNvSpPr/>
            <p:nvPr/>
          </p:nvSpPr>
          <p:spPr>
            <a:xfrm>
              <a:off x="4877045" y="3231793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Ellipse 95"/>
            <p:cNvSpPr/>
            <p:nvPr/>
          </p:nvSpPr>
          <p:spPr>
            <a:xfrm>
              <a:off x="4470151" y="2798267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Ellipse 96"/>
            <p:cNvSpPr/>
            <p:nvPr/>
          </p:nvSpPr>
          <p:spPr>
            <a:xfrm>
              <a:off x="6236570" y="4616374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Ellipse 97"/>
            <p:cNvSpPr/>
            <p:nvPr/>
          </p:nvSpPr>
          <p:spPr>
            <a:xfrm>
              <a:off x="5428151" y="5218788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Ellipse 98"/>
            <p:cNvSpPr/>
            <p:nvPr/>
          </p:nvSpPr>
          <p:spPr>
            <a:xfrm>
              <a:off x="5328724" y="4719417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3051214" y="5100854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4148849" y="5325799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3974020" y="2683534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3811404" y="3798352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Ellipse 103"/>
            <p:cNvSpPr/>
            <p:nvPr/>
          </p:nvSpPr>
          <p:spPr>
            <a:xfrm>
              <a:off x="5842638" y="4908523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2610036" y="3177480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3310194" y="3790181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6826710" y="4077072"/>
              <a:ext cx="179512" cy="17951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/>
          <p:cNvGrpSpPr/>
          <p:nvPr/>
        </p:nvGrpSpPr>
        <p:grpSpPr>
          <a:xfrm rot="5400000">
            <a:off x="6205784" y="3307385"/>
            <a:ext cx="5013352" cy="504056"/>
            <a:chOff x="8982194" y="3183314"/>
            <a:chExt cx="6957084" cy="917299"/>
          </a:xfrm>
        </p:grpSpPr>
        <p:cxnSp>
          <p:nvCxnSpPr>
            <p:cNvPr id="5" name="Connecteur droit 4"/>
            <p:cNvCxnSpPr/>
            <p:nvPr/>
          </p:nvCxnSpPr>
          <p:spPr>
            <a:xfrm flipV="1">
              <a:off x="9612844" y="3632019"/>
              <a:ext cx="0" cy="1080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V="1">
              <a:off x="15791140" y="3632019"/>
              <a:ext cx="0" cy="1080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9325079" y="3204774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-6000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5647862" y="3183314"/>
              <a:ext cx="269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cxnSp>
          <p:nvCxnSpPr>
            <p:cNvPr id="15" name="Connecteur droit 14"/>
            <p:cNvCxnSpPr/>
            <p:nvPr/>
          </p:nvCxnSpPr>
          <p:spPr>
            <a:xfrm flipV="1">
              <a:off x="11672276" y="3632019"/>
              <a:ext cx="0" cy="1080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10642560" y="3632019"/>
              <a:ext cx="0" cy="1080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flipV="1">
              <a:off x="14761424" y="3632019"/>
              <a:ext cx="0" cy="1080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12701992" y="3632019"/>
              <a:ext cx="0" cy="1080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13731708" y="3632019"/>
              <a:ext cx="0" cy="1080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2496760" y="658094"/>
              <a:ext cx="414586" cy="6470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ZoneTexte 19"/>
            <p:cNvSpPr txBox="1"/>
            <p:nvPr/>
          </p:nvSpPr>
          <p:spPr>
            <a:xfrm>
              <a:off x="14509653" y="3204771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-1000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3501541" y="3204774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-2000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2421422" y="3204774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-3000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1413311" y="3204774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-4000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10405198" y="3204774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-5000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12844" y="3686027"/>
              <a:ext cx="6178296" cy="4145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8982194" y="3499974"/>
              <a:ext cx="471604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[m]</a:t>
              </a:r>
            </a:p>
          </p:txBody>
        </p:sp>
      </p:grpSp>
      <p:sp>
        <p:nvSpPr>
          <p:cNvPr id="70" name="Espace réservé du numéro de diapositive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7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465772" y="5229200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de</a:t>
            </a:r>
          </a:p>
          <a:p>
            <a:pPr algn="ctr"/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 Howe</a:t>
            </a:r>
          </a:p>
        </p:txBody>
      </p:sp>
      <p:sp>
        <p:nvSpPr>
          <p:cNvPr id="52" name="ZoneTexte 51"/>
          <p:cNvSpPr txBox="1"/>
          <p:nvPr/>
        </p:nvSpPr>
        <p:spPr>
          <a:xfrm rot="4968983">
            <a:off x="4816512" y="5336921"/>
            <a:ext cx="165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Ride de Norfolk</a:t>
            </a:r>
          </a:p>
        </p:txBody>
      </p:sp>
      <p:sp>
        <p:nvSpPr>
          <p:cNvPr id="53" name="ZoneTexte 52"/>
          <p:cNvSpPr txBox="1"/>
          <p:nvPr/>
        </p:nvSpPr>
        <p:spPr>
          <a:xfrm rot="3837973">
            <a:off x="5402713" y="4450056"/>
            <a:ext cx="165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Ride des Loyauté</a:t>
            </a:r>
          </a:p>
        </p:txBody>
      </p:sp>
      <p:sp>
        <p:nvSpPr>
          <p:cNvPr id="54" name="ZoneTexte 53"/>
          <p:cNvSpPr txBox="1"/>
          <p:nvPr/>
        </p:nvSpPr>
        <p:spPr>
          <a:xfrm rot="4662361">
            <a:off x="4067177" y="4951558"/>
            <a:ext cx="1890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Nouvelle-Calédonie</a:t>
            </a:r>
          </a:p>
        </p:txBody>
      </p:sp>
      <p:sp>
        <p:nvSpPr>
          <p:cNvPr id="55" name="ZoneTexte 54"/>
          <p:cNvSpPr txBox="1"/>
          <p:nvPr/>
        </p:nvSpPr>
        <p:spPr>
          <a:xfrm rot="3934703">
            <a:off x="3696794" y="5001962"/>
            <a:ext cx="165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Bassin de Fairway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2682545" y="1880027"/>
            <a:ext cx="1566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Bassin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d’Entrecasteaux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6485900" y="3839002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</a:t>
            </a:r>
          </a:p>
          <a:p>
            <a:pPr algn="ctr"/>
            <a:r>
              <a:rPr lang="fr-FR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Hunter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6803568" y="3100611"/>
            <a:ext cx="1239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Bassin Nord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Fidjien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6969587" y="470613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Bassin Sud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Fidjien</a:t>
            </a:r>
          </a:p>
        </p:txBody>
      </p:sp>
      <p:sp>
        <p:nvSpPr>
          <p:cNvPr id="71" name="ZoneTexte 70"/>
          <p:cNvSpPr txBox="1"/>
          <p:nvPr/>
        </p:nvSpPr>
        <p:spPr>
          <a:xfrm rot="2312109">
            <a:off x="4259300" y="3514773"/>
            <a:ext cx="1769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Bassin Sud Loyauté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4399611" y="2161084"/>
            <a:ext cx="1239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Bassin Nord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Loyauté</a:t>
            </a:r>
          </a:p>
        </p:txBody>
      </p:sp>
      <p:sp>
        <p:nvSpPr>
          <p:cNvPr id="73" name="ZoneTexte 72"/>
          <p:cNvSpPr txBox="1"/>
          <p:nvPr/>
        </p:nvSpPr>
        <p:spPr>
          <a:xfrm rot="2442765">
            <a:off x="3273772" y="3896995"/>
            <a:ext cx="165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Ride Fairway</a:t>
            </a:r>
          </a:p>
        </p:txBody>
      </p:sp>
      <p:sp>
        <p:nvSpPr>
          <p:cNvPr id="74" name="ZoneTexte 73"/>
          <p:cNvSpPr txBox="1"/>
          <p:nvPr/>
        </p:nvSpPr>
        <p:spPr>
          <a:xfrm rot="4368576">
            <a:off x="5106659" y="4829240"/>
            <a:ext cx="1651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Ride des Pins</a:t>
            </a:r>
          </a:p>
        </p:txBody>
      </p:sp>
      <p:pic>
        <p:nvPicPr>
          <p:cNvPr id="77" name="Picture 5" descr="BassinsGeomGene.gif                                            0004E309Macintosh HD                   B746CC0A: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7112"/>
            <a:ext cx="1371250" cy="18445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8" name="ZoneTexte 77"/>
          <p:cNvSpPr txBox="1"/>
          <p:nvPr/>
        </p:nvSpPr>
        <p:spPr>
          <a:xfrm>
            <a:off x="684415" y="6192953"/>
            <a:ext cx="14557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Bassins sédimentaires</a:t>
            </a:r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690" y="2060848"/>
            <a:ext cx="2939943" cy="105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92"/>
          <a:stretch/>
        </p:blipFill>
        <p:spPr bwMode="auto">
          <a:xfrm>
            <a:off x="51595" y="2924944"/>
            <a:ext cx="2448272" cy="126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ZoneTexte 81"/>
          <p:cNvSpPr txBox="1"/>
          <p:nvPr/>
        </p:nvSpPr>
        <p:spPr>
          <a:xfrm>
            <a:off x="299486" y="3762576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Point Chaud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2123728" y="4397042"/>
            <a:ext cx="801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Bassin de</a:t>
            </a:r>
          </a:p>
          <a:p>
            <a:pPr algn="ctr"/>
            <a:r>
              <a:rPr lang="fr-FR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 Howe</a:t>
            </a:r>
          </a:p>
        </p:txBody>
      </p:sp>
      <p:sp>
        <p:nvSpPr>
          <p:cNvPr id="46" name="ZoneTexte 45"/>
          <p:cNvSpPr txBox="1"/>
          <p:nvPr/>
        </p:nvSpPr>
        <p:spPr>
          <a:xfrm rot="4456516">
            <a:off x="2310400" y="4397189"/>
            <a:ext cx="142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/>
              <a:t>Chesterfields</a:t>
            </a:r>
            <a:endParaRPr lang="fr-FR" b="1" dirty="0"/>
          </a:p>
        </p:txBody>
      </p: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938548"/>
            <a:ext cx="2037680" cy="170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ZoneTexte 84"/>
          <p:cNvSpPr txBox="1"/>
          <p:nvPr/>
        </p:nvSpPr>
        <p:spPr>
          <a:xfrm>
            <a:off x="6263620" y="6472783"/>
            <a:ext cx="23949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Subduction / Arc volcanique</a:t>
            </a:r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1"/>
          <a:stretch/>
        </p:blipFill>
        <p:spPr bwMode="auto">
          <a:xfrm>
            <a:off x="76697" y="1222658"/>
            <a:ext cx="2697412" cy="137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3" t="39391" r="1587" b="40328"/>
          <a:stretch/>
        </p:blipFill>
        <p:spPr bwMode="auto">
          <a:xfrm rot="710164">
            <a:off x="736224" y="1245074"/>
            <a:ext cx="654269" cy="22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Flèche courbée vers la droite 87"/>
          <p:cNvSpPr/>
          <p:nvPr/>
        </p:nvSpPr>
        <p:spPr>
          <a:xfrm rot="6642040">
            <a:off x="1670700" y="1019085"/>
            <a:ext cx="136201" cy="872951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930758" y="1673552"/>
            <a:ext cx="843352" cy="3269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ZoneTexte 89"/>
          <p:cNvSpPr txBox="1"/>
          <p:nvPr/>
        </p:nvSpPr>
        <p:spPr>
          <a:xfrm>
            <a:off x="1590763" y="2239317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Obduction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4" t="8242" b="66028"/>
          <a:stretch/>
        </p:blipFill>
        <p:spPr bwMode="auto">
          <a:xfrm>
            <a:off x="4743253" y="896088"/>
            <a:ext cx="2493043" cy="109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ZoneTexte 91"/>
          <p:cNvSpPr txBox="1"/>
          <p:nvPr/>
        </p:nvSpPr>
        <p:spPr>
          <a:xfrm>
            <a:off x="5150117" y="1722038"/>
            <a:ext cx="1890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Plateformes carbonatées</a:t>
            </a:r>
          </a:p>
        </p:txBody>
      </p:sp>
      <p:sp>
        <p:nvSpPr>
          <p:cNvPr id="108" name="ZoneTexte 107"/>
          <p:cNvSpPr txBox="1"/>
          <p:nvPr/>
        </p:nvSpPr>
        <p:spPr>
          <a:xfrm rot="2537057">
            <a:off x="3968881" y="3798669"/>
            <a:ext cx="1003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Bassin de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6251268" y="2795699"/>
            <a:ext cx="15728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Accrétion océanique</a:t>
            </a:r>
          </a:p>
        </p:txBody>
      </p:sp>
    </p:spTree>
    <p:extLst>
      <p:ext uri="{BB962C8B-B14F-4D97-AF65-F5344CB8AC3E}">
        <p14:creationId xmlns:p14="http://schemas.microsoft.com/office/powerpoint/2010/main" val="13153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  <p:bldP spid="53" grpId="0"/>
      <p:bldP spid="54" grpId="0"/>
      <p:bldP spid="55" grpId="0"/>
      <p:bldP spid="58" grpId="0"/>
      <p:bldP spid="60" grpId="0"/>
      <p:bldP spid="61" grpId="0"/>
      <p:bldP spid="62" grpId="0"/>
      <p:bldP spid="71" grpId="0"/>
      <p:bldP spid="72" grpId="0"/>
      <p:bldP spid="73" grpId="0"/>
      <p:bldP spid="74" grpId="0"/>
      <p:bldP spid="78" grpId="0" animBg="1"/>
      <p:bldP spid="82" grpId="0"/>
      <p:bldP spid="83" grpId="0"/>
      <p:bldP spid="46" grpId="0"/>
      <p:bldP spid="85" grpId="0" animBg="1"/>
      <p:bldP spid="88" grpId="0" animBg="1"/>
      <p:bldP spid="89" grpId="0" animBg="1"/>
      <p:bldP spid="90" grpId="0"/>
      <p:bldP spid="92" grpId="0"/>
      <p:bldP spid="108" grpId="0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15967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0" y="-243408"/>
            <a:ext cx="86868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solidFill>
                  <a:schemeClr val="bg1"/>
                </a:solidFill>
              </a:rPr>
              <a:t>Géodiversité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09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FEAC-2A93-4D40-BF98-F1B0E6950A61}" type="slidenum">
              <a:rPr lang="fr-FR" smtClean="0"/>
              <a:t>9</a:t>
            </a:fld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1" y="1205311"/>
            <a:ext cx="2874108" cy="384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0"/>
          <a:stretch/>
        </p:blipFill>
        <p:spPr bwMode="auto">
          <a:xfrm>
            <a:off x="3131840" y="1899098"/>
            <a:ext cx="3038782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912846" y="921308"/>
            <a:ext cx="1093359" cy="1093359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300" y="2163900"/>
            <a:ext cx="2721195" cy="285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3"/>
          <p:cNvSpPr txBox="1">
            <a:spLocks/>
          </p:cNvSpPr>
          <p:nvPr/>
        </p:nvSpPr>
        <p:spPr>
          <a:xfrm>
            <a:off x="-36512" y="130622"/>
            <a:ext cx="8229600" cy="70609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Histoire géologique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09430" y="5219908"/>
            <a:ext cx="220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200 millions d’années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605496" y="5246548"/>
            <a:ext cx="209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60 millions d’années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32240" y="5249028"/>
            <a:ext cx="209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30 millions d’années</a:t>
            </a:r>
          </a:p>
        </p:txBody>
      </p:sp>
    </p:spTree>
    <p:extLst>
      <p:ext uri="{BB962C8B-B14F-4D97-AF65-F5344CB8AC3E}">
        <p14:creationId xmlns:p14="http://schemas.microsoft.com/office/powerpoint/2010/main" val="1341806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5636</TotalTime>
  <Words>943</Words>
  <Application>Microsoft Office PowerPoint</Application>
  <PresentationFormat>Affichage à l'écran (4:3)</PresentationFormat>
  <Paragraphs>195</Paragraphs>
  <Slides>36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Century Gothic</vt:lpstr>
      <vt:lpstr>NewsGoth BT</vt:lpstr>
      <vt:lpstr>Times New Roman</vt:lpstr>
      <vt:lpstr>Wingdings</vt:lpstr>
      <vt:lpstr>Wingdings 2</vt:lpstr>
      <vt:lpstr>Thème Office</vt:lpstr>
      <vt:lpstr>Atelier sur les enjeux du domaine profond de la Nouvelle-Calédonie</vt:lpstr>
      <vt:lpstr>Introduction</vt:lpstr>
      <vt:lpstr>Présentation PowerPoint</vt:lpstr>
      <vt:lpstr>Présentation PowerPoint</vt:lpstr>
      <vt:lpstr>Présentation PowerPoint</vt:lpstr>
      <vt:lpstr>Présentation PowerPoint</vt:lpstr>
      <vt:lpstr>Géodiversité</vt:lpstr>
      <vt:lpstr>Présentation PowerPoint</vt:lpstr>
      <vt:lpstr>Présentation PowerPoint</vt:lpstr>
      <vt:lpstr>Polynésie française</vt:lpstr>
      <vt:lpstr>Enjeux scientifiques en géosciences</vt:lpstr>
      <vt:lpstr>Présentation PowerPoint</vt:lpstr>
      <vt:lpstr>Présentation PowerPoint</vt:lpstr>
      <vt:lpstr>Présentation PowerPoint</vt:lpstr>
      <vt:lpstr>Enjeux appliqués en géosciences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Comprendre les relations biodiversité / géodiversité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SEDICAL</dc:title>
  <dc:creator>Samuel ETIENNE</dc:creator>
  <cp:lastModifiedBy>Lionel Loubersac</cp:lastModifiedBy>
  <cp:revision>313</cp:revision>
  <cp:lastPrinted>2020-05-26T22:28:33Z</cp:lastPrinted>
  <dcterms:created xsi:type="dcterms:W3CDTF">2018-08-28T03:15:07Z</dcterms:created>
  <dcterms:modified xsi:type="dcterms:W3CDTF">2020-07-05T21:14:52Z</dcterms:modified>
</cp:coreProperties>
</file>